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2.svg" ContentType="image/svg+xml"/>
  <Override PartName="/ppt/media/image24.svg" ContentType="image/svg+xml"/>
  <Override PartName="/ppt/media/image26.svg" ContentType="image/svg+xml"/>
  <Override PartName="/ppt/media/image2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tags" Target="tags/tag48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C:/Users/AFRG-PC/AppData/Local/Temp/figmazip/slide_f824a6f77085ab31\datas\&#27675;&#22260;&#22270;-12002&amp;71380.png" TargetMode="External"/><Relationship Id="rId3" Type="http://schemas.openxmlformats.org/officeDocument/2006/relationships/image" Target="../media/image1.png"/><Relationship Id="rId2" Type="http://schemas.openxmlformats.org/officeDocument/2006/relationships/tags" Target="../tags/tag6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C:/Users/AFRG-PC/AppData/Local/Temp/figmazip/slide_6289819df09e9292\datas\&#27675;&#22260;&#22270;-12002&amp;71399.png" TargetMode="External"/><Relationship Id="rId3" Type="http://schemas.openxmlformats.org/officeDocument/2006/relationships/image" Target="../media/image2.png"/><Relationship Id="rId2" Type="http://schemas.openxmlformats.org/officeDocument/2006/relationships/tags" Target="../tags/tag78.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C:/Users/AFRG-PC/AppData/Local/Temp/figmazip/slide_bc011c95cb9d2909\datas\&#35013;&#39280;-12002&amp;71412.png" TargetMode="External"/><Relationship Id="rId8" Type="http://schemas.openxmlformats.org/officeDocument/2006/relationships/image" Target="../media/image3.png"/><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image" Target="C:/Users/AFRG-PC/AppData/Local/Temp/figmazip/slide_bc011c95cb9d2909\datas\&#27675;&#22260;&#22270;-12002&amp;71420.png" TargetMode="External"/><Relationship Id="rId3" Type="http://schemas.openxmlformats.org/officeDocument/2006/relationships/image" Target="../media/image1.png"/><Relationship Id="rId2" Type="http://schemas.openxmlformats.org/officeDocument/2006/relationships/tags" Target="../tags/tag123.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image" Target="C:/Users/AFRG-PC/AppData/Local/Temp/figmazip/slide_2bfe4b5ba3399306\datas\&#27675;&#22260;&#22270;-12002&amp;70830.png" TargetMode="External"/><Relationship Id="rId3" Type="http://schemas.openxmlformats.org/officeDocument/2006/relationships/image" Target="../media/image4.png"/><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spTree>
      <p:nvGrpSpPr>
        <p:cNvPr id="1" name=""/>
        <p:cNvGrpSpPr/>
        <p:nvPr/>
      </p:nvGrpSpPr>
      <p:grpSpPr>
        <a:xfrm>
          <a:off x="0" y="0"/>
          <a:ext cx="0" cy="0"/>
          <a:chOff x="0" y="0"/>
          <a:chExt cx="0" cy="0"/>
        </a:xfrm>
      </p:grpSpPr>
      <p:pic>
        <p:nvPicPr>
          <p:cNvPr id="4" name="图片 3" descr="C:/Users/AFRG-PC/AppData/Local/Temp/figmazip/slide_f824a6f77085ab31\datas\氛围图-12002&amp;71380.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5" name="任意多边形 4"/>
          <p:cNvSpPr/>
          <p:nvPr userDrawn="1">
            <p:custDataLst>
              <p:tags r:id="rId5"/>
            </p:custDataLst>
          </p:nvPr>
        </p:nvSpPr>
        <p:spPr>
          <a:xfrm>
            <a:off x="7442201" y="0"/>
            <a:ext cx="4749165" cy="6858000"/>
          </a:xfrm>
          <a:custGeom>
            <a:avLst/>
            <a:gdLst>
              <a:gd name="connisteX0" fmla="*/ 3411096 w 4749795"/>
              <a:gd name="connsiteY0" fmla="*/ 6858000 h 6858000"/>
              <a:gd name="connisteX1" fmla="*/ 71798 w 4749795"/>
              <a:gd name="connsiteY1" fmla="*/ 2889741 h 6858000"/>
              <a:gd name="connisteX2" fmla="*/ 73499 w 4749795"/>
              <a:gd name="connsiteY2" fmla="*/ 2493788 h 6858000"/>
              <a:gd name="connisteX3" fmla="*/ 2209126 w 4749795"/>
              <a:gd name="connsiteY3" fmla="*/ 0 h 6858000"/>
              <a:gd name="connisteX4" fmla="*/ 4749795 w 4749795"/>
              <a:gd name="connsiteY4" fmla="*/ 0 h 6858000"/>
              <a:gd name="connisteX5" fmla="*/ 4749795 w 4749795"/>
              <a:gd name="connsiteY5" fmla="*/ 765599 h 6858000"/>
              <a:gd name="connisteX6" fmla="*/ 3269830 w 4749795"/>
              <a:gd name="connsiteY6" fmla="*/ 2493788 h 6858000"/>
              <a:gd name="connisteX7" fmla="*/ 3268120 w 4749795"/>
              <a:gd name="connsiteY7" fmla="*/ 2889741 h 6858000"/>
              <a:gd name="connisteX8" fmla="*/ 4749795 w 4749795"/>
              <a:gd name="connsiteY8" fmla="*/ 4650501 h 6858000"/>
              <a:gd name="connisteX9" fmla="*/ 4749795 w 4749795"/>
              <a:gd name="connsiteY9" fmla="*/ 6858000 h 6858000"/>
              <a:gd name="connisteX10" fmla="*/ 3411096 w 4749795"/>
              <a:gd name="connsiteY10" fmla="*/ 685800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pathLst>
              <a:path w="4749796" h="6858000">
                <a:moveTo>
                  <a:pt x="3411096" y="6858000"/>
                </a:moveTo>
                <a:lnTo>
                  <a:pt x="71799" y="2889742"/>
                </a:lnTo>
                <a:cubicBezTo>
                  <a:pt x="-24570" y="2775213"/>
                  <a:pt x="-23848" y="2607466"/>
                  <a:pt x="73499" y="2493788"/>
                </a:cubicBezTo>
                <a:lnTo>
                  <a:pt x="2209126" y="0"/>
                </a:lnTo>
                <a:lnTo>
                  <a:pt x="4749796" y="0"/>
                </a:lnTo>
                <a:lnTo>
                  <a:pt x="4749796" y="765600"/>
                </a:lnTo>
                <a:lnTo>
                  <a:pt x="3269830" y="2493788"/>
                </a:lnTo>
                <a:cubicBezTo>
                  <a:pt x="3172474" y="2607466"/>
                  <a:pt x="3171752" y="2775213"/>
                  <a:pt x="3268120" y="2889742"/>
                </a:cubicBezTo>
                <a:lnTo>
                  <a:pt x="4749796" y="4650501"/>
                </a:lnTo>
                <a:lnTo>
                  <a:pt x="4749796" y="6858000"/>
                </a:lnTo>
                <a:lnTo>
                  <a:pt x="3411096" y="685800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userDrawn="1">
            <p:custDataLst>
              <p:tags r:id="rId6"/>
            </p:custDataLst>
          </p:nvPr>
        </p:nvSpPr>
        <p:spPr>
          <a:xfrm>
            <a:off x="3811338" y="2730499"/>
            <a:ext cx="5362575" cy="4128135"/>
          </a:xfrm>
          <a:custGeom>
            <a:avLst/>
            <a:gdLst>
              <a:gd name="connisteX0" fmla="*/ 4352287 w 5362635"/>
              <a:gd name="connsiteY0" fmla="*/ 4127501 h 4127501"/>
              <a:gd name="connisteX1" fmla="*/ 1151887 w 5362635"/>
              <a:gd name="connsiteY1" fmla="*/ 4127501 h 4127501"/>
              <a:gd name="connisteX2" fmla="*/ 2088645 w 5362635"/>
              <a:gd name="connsiteY2" fmla="*/ 3037069 h 4127501"/>
              <a:gd name="connisteX3" fmla="*/ 2088645 w 5362635"/>
              <a:gd name="connsiteY3" fmla="*/ 2639836 h 4127501"/>
              <a:gd name="connisteX4" fmla="*/ 37097 w 5362635"/>
              <a:gd name="connsiteY4" fmla="*/ 251706 h 4127501"/>
              <a:gd name="connisteX5" fmla="*/ 152695 w 5362635"/>
              <a:gd name="connsiteY5" fmla="*/ 0 h 4127501"/>
              <a:gd name="connisteX6" fmla="*/ 2881274 w 5362635"/>
              <a:gd name="connsiteY6" fmla="*/ 0 h 4127501"/>
              <a:gd name="connisteX7" fmla="*/ 3112480 w 5362635"/>
              <a:gd name="connsiteY7" fmla="*/ 106180 h 4127501"/>
              <a:gd name="connisteX8" fmla="*/ 5289045 w 5362635"/>
              <a:gd name="connsiteY8" fmla="*/ 2639836 h 4127501"/>
              <a:gd name="connisteX9" fmla="*/ 5289045 w 5362635"/>
              <a:gd name="connsiteY9" fmla="*/ 3037069 h 4127501"/>
              <a:gd name="connisteX10" fmla="*/ 4352287 w 5362635"/>
              <a:gd name="connsiteY10" fmla="*/ 4127501 h 41275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pathLst>
              <a:path w="5362636" h="4127501">
                <a:moveTo>
                  <a:pt x="4352288" y="4127501"/>
                </a:moveTo>
                <a:lnTo>
                  <a:pt x="1151888" y="4127501"/>
                </a:lnTo>
                <a:lnTo>
                  <a:pt x="2088645" y="3037070"/>
                </a:lnTo>
                <a:cubicBezTo>
                  <a:pt x="2186760" y="2922843"/>
                  <a:pt x="2186760" y="2754054"/>
                  <a:pt x="2088645" y="2639836"/>
                </a:cubicBezTo>
                <a:lnTo>
                  <a:pt x="37097" y="251707"/>
                </a:lnTo>
                <a:cubicBezTo>
                  <a:pt x="-47805" y="152888"/>
                  <a:pt x="22412" y="0"/>
                  <a:pt x="152696" y="0"/>
                </a:cubicBezTo>
                <a:lnTo>
                  <a:pt x="2881274" y="0"/>
                </a:lnTo>
                <a:cubicBezTo>
                  <a:pt x="2970136" y="0"/>
                  <a:pt x="3054581" y="38780"/>
                  <a:pt x="3112480" y="106180"/>
                </a:cubicBezTo>
                <a:lnTo>
                  <a:pt x="5289045" y="2639836"/>
                </a:lnTo>
                <a:cubicBezTo>
                  <a:pt x="5387160" y="2754054"/>
                  <a:pt x="5387160" y="2922843"/>
                  <a:pt x="5289045" y="3037070"/>
                </a:cubicBezTo>
                <a:lnTo>
                  <a:pt x="4352288" y="4127501"/>
                </a:lnTo>
                <a:close/>
              </a:path>
            </a:pathLst>
          </a:custGeom>
          <a:solidFill>
            <a:schemeClr val="bg1">
              <a:alpha val="10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9"/>
          <p:cNvSpPr/>
          <p:nvPr userDrawn="1">
            <p:custDataLst>
              <p:tags r:id="rId10"/>
            </p:custDataLst>
          </p:nvPr>
        </p:nvSpPr>
        <p:spPr>
          <a:xfrm rot="10800000" flipV="1">
            <a:off x="805458" y="763030"/>
            <a:ext cx="182880" cy="254000"/>
          </a:xfrm>
          <a:custGeom>
            <a:avLst/>
            <a:gdLst>
              <a:gd name="connisteX0" fmla="*/ 105018 w 182697"/>
              <a:gd name="connsiteY0" fmla="*/ 4754 h 254002"/>
              <a:gd name="connisteX1" fmla="*/ 115360 w 182697"/>
              <a:gd name="connsiteY1" fmla="*/ 0 h 254002"/>
              <a:gd name="connisteX2" fmla="*/ 167856 w 182697"/>
              <a:gd name="connsiteY2" fmla="*/ 0 h 254002"/>
              <a:gd name="connisteX3" fmla="*/ 173022 w 182697"/>
              <a:gd name="connsiteY3" fmla="*/ 11265 h 254002"/>
              <a:gd name="connisteX4" fmla="*/ 81235 w 182697"/>
              <a:gd name="connsiteY4" fmla="*/ 118113 h 254002"/>
              <a:gd name="connisteX5" fmla="*/ 81235 w 182697"/>
              <a:gd name="connsiteY5" fmla="*/ 135888 h 254002"/>
              <a:gd name="connisteX6" fmla="*/ 173022 w 182697"/>
              <a:gd name="connsiteY6" fmla="*/ 242736 h 254002"/>
              <a:gd name="connisteX7" fmla="*/ 167856 w 182697"/>
              <a:gd name="connsiteY7" fmla="*/ 254002 h 254002"/>
              <a:gd name="connisteX8" fmla="*/ 115360 w 182697"/>
              <a:gd name="connsiteY8" fmla="*/ 254002 h 254002"/>
              <a:gd name="connisteX9" fmla="*/ 105018 w 182697"/>
              <a:gd name="connsiteY9" fmla="*/ 249247 h 254002"/>
              <a:gd name="connisteX10" fmla="*/ 7635 w 182697"/>
              <a:gd name="connsiteY10" fmla="*/ 135888 h 254002"/>
              <a:gd name="connisteX11" fmla="*/ 7635 w 182697"/>
              <a:gd name="connsiteY11" fmla="*/ 118113 h 254002"/>
              <a:gd name="connisteX12" fmla="*/ 105018 w 182697"/>
              <a:gd name="connsiteY12" fmla="*/ 4754 h 2540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pathLst>
              <a:path w="182697" h="254002">
                <a:moveTo>
                  <a:pt x="105019" y="4755"/>
                </a:moveTo>
                <a:cubicBezTo>
                  <a:pt x="107607" y="1737"/>
                  <a:pt x="111392" y="0"/>
                  <a:pt x="115361" y="0"/>
                </a:cubicBezTo>
                <a:lnTo>
                  <a:pt x="167856" y="0"/>
                </a:lnTo>
                <a:cubicBezTo>
                  <a:pt x="173681" y="0"/>
                  <a:pt x="176827" y="6840"/>
                  <a:pt x="173023" y="11265"/>
                </a:cubicBezTo>
                <a:lnTo>
                  <a:pt x="81235" y="118113"/>
                </a:lnTo>
                <a:cubicBezTo>
                  <a:pt x="76846" y="123225"/>
                  <a:pt x="76846" y="130777"/>
                  <a:pt x="81235" y="135889"/>
                </a:cubicBezTo>
                <a:lnTo>
                  <a:pt x="173023" y="242737"/>
                </a:lnTo>
                <a:cubicBezTo>
                  <a:pt x="176818" y="247162"/>
                  <a:pt x="173681" y="254002"/>
                  <a:pt x="167856" y="254002"/>
                </a:cubicBezTo>
                <a:lnTo>
                  <a:pt x="115361" y="254002"/>
                </a:lnTo>
                <a:cubicBezTo>
                  <a:pt x="111392" y="254002"/>
                  <a:pt x="107607" y="252265"/>
                  <a:pt x="105019" y="249247"/>
                </a:cubicBezTo>
                <a:lnTo>
                  <a:pt x="7635" y="135889"/>
                </a:lnTo>
                <a:cubicBezTo>
                  <a:pt x="3246" y="130777"/>
                  <a:pt x="3246" y="123225"/>
                  <a:pt x="7635" y="118113"/>
                </a:cubicBezTo>
                <a:lnTo>
                  <a:pt x="105019" y="4755"/>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标题 6"/>
          <p:cNvSpPr>
            <a:spLocks noGrp="1"/>
          </p:cNvSpPr>
          <p:nvPr>
            <p:ph type="ctrTitle" idx="13" hasCustomPrompt="1"/>
            <p:custDataLst>
              <p:tags r:id="rId11"/>
            </p:custDataLst>
          </p:nvPr>
        </p:nvSpPr>
        <p:spPr>
          <a:xfrm>
            <a:off x="761997" y="2374898"/>
            <a:ext cx="7010403" cy="2095503"/>
          </a:xfrm>
          <a:noFill/>
        </p:spPr>
        <p:txBody>
          <a:bodyPr lIns="0" tIns="0" rIns="0" bIns="0" anchor="ctr">
            <a:noAutofit/>
          </a:bodyPr>
          <a:lstStyle>
            <a:lvl1pPr algn="l">
              <a:lnSpc>
                <a:spcPct val="111000"/>
              </a:lnSpc>
              <a:buNone/>
              <a:defRPr sz="6000" b="1">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smtClean="0"/>
              <a:t>总结汇报&amp;工作计划职场通用模板</a:t>
            </a:r>
            <a:endParaRPr lang="zh-CN" altLang="en-US" smtClean="0"/>
          </a:p>
        </p:txBody>
      </p:sp>
      <p:sp>
        <p:nvSpPr>
          <p:cNvPr id="8" name="文本占位符 7"/>
          <p:cNvSpPr>
            <a:spLocks noGrp="1"/>
          </p:cNvSpPr>
          <p:nvPr>
            <p:ph type="body" idx="14" hasCustomPrompt="1"/>
            <p:custDataLst>
              <p:tags r:id="rId12"/>
            </p:custDataLst>
          </p:nvPr>
        </p:nvSpPr>
        <p:spPr>
          <a:xfrm>
            <a:off x="761997" y="4876797"/>
            <a:ext cx="7378696" cy="457200"/>
          </a:xfrm>
          <a:noFill/>
        </p:spPr>
        <p:txBody>
          <a:bodyPr lIns="0" tIns="0" rIns="0" bIns="0" anchor="t">
            <a:noAutofit/>
          </a:bodyPr>
          <a:lstStyle>
            <a:lvl1pPr algn="l">
              <a:lnSpc>
                <a:spcPct val="125000"/>
              </a:lnSpc>
              <a:buNone/>
              <a:defRPr sz="2400" b="1">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DESIGN BY WPS</a:t>
            </a:r>
            <a:endParaRPr lang="zh-CN" altLang="en-US" smtClean="0"/>
          </a:p>
        </p:txBody>
      </p:sp>
      <p:sp>
        <p:nvSpPr>
          <p:cNvPr id="9" name="文本占位符 8"/>
          <p:cNvSpPr>
            <a:spLocks noGrp="1"/>
          </p:cNvSpPr>
          <p:nvPr>
            <p:ph type="body" idx="15" hasCustomPrompt="1"/>
            <p:custDataLst>
              <p:tags r:id="rId13"/>
            </p:custDataLst>
          </p:nvPr>
        </p:nvSpPr>
        <p:spPr>
          <a:xfrm>
            <a:off x="1079504" y="660398"/>
            <a:ext cx="4508504"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20XX YEAR</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节页-1">
    <p:spTree>
      <p:nvGrpSpPr>
        <p:cNvPr id="1" name=""/>
        <p:cNvGrpSpPr/>
        <p:nvPr/>
      </p:nvGrpSpPr>
      <p:grpSpPr>
        <a:xfrm>
          <a:off x="0" y="0"/>
          <a:ext cx="0" cy="0"/>
          <a:chOff x="0" y="0"/>
          <a:chExt cx="0" cy="0"/>
        </a:xfrm>
      </p:grpSpPr>
      <p:pic>
        <p:nvPicPr>
          <p:cNvPr id="7" name="图片 6" descr="C:/Users/AFRG-PC/AppData/Local/Temp/figmazip/slide_6289819df09e9292\datas\氛围图-12002&amp;71399.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8" name="任意多边形 7"/>
          <p:cNvSpPr/>
          <p:nvPr userDrawn="1">
            <p:custDataLst>
              <p:tags r:id="rId5"/>
            </p:custDataLst>
          </p:nvPr>
        </p:nvSpPr>
        <p:spPr>
          <a:xfrm>
            <a:off x="8072387" y="1204521"/>
            <a:ext cx="4119245" cy="5653405"/>
          </a:xfrm>
          <a:custGeom>
            <a:avLst/>
            <a:gdLst>
              <a:gd name="connisteX0" fmla="*/ 530562 w 4119609"/>
              <a:gd name="connsiteY0" fmla="*/ 5653451 h 5653451"/>
              <a:gd name="connisteX1" fmla="*/ 3730971 w 4119609"/>
              <a:gd name="connsiteY1" fmla="*/ 5653451 h 5653451"/>
              <a:gd name="connisteX2" fmla="*/ 3274000 w 4119609"/>
              <a:gd name="connsiteY2" fmla="*/ 5121517 h 5653451"/>
              <a:gd name="connisteX3" fmla="*/ 3273707 w 4119609"/>
              <a:gd name="connsiteY3" fmla="*/ 4724631 h 5653451"/>
              <a:gd name="connisteX4" fmla="*/ 4119609 w 4119609"/>
              <a:gd name="connsiteY4" fmla="*/ 3736915 h 5653451"/>
              <a:gd name="connisteX5" fmla="*/ 4119609 w 4119609"/>
              <a:gd name="connsiteY5" fmla="*/ 0 h 5653451"/>
              <a:gd name="connisteX6" fmla="*/ 73298 w 4119609"/>
              <a:gd name="connsiteY6" fmla="*/ 4724631 h 5653451"/>
              <a:gd name="connisteX7" fmla="*/ 73600 w 4119609"/>
              <a:gd name="connsiteY7" fmla="*/ 5121517 h 5653451"/>
              <a:gd name="connisteX8" fmla="*/ 530562 w 4119609"/>
              <a:gd name="connsiteY8" fmla="*/ 5653451 h 56534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119610" h="5653452">
                <a:moveTo>
                  <a:pt x="530562" y="5653452"/>
                </a:moveTo>
                <a:lnTo>
                  <a:pt x="3730971" y="5653452"/>
                </a:lnTo>
                <a:lnTo>
                  <a:pt x="3274000" y="5121518"/>
                </a:lnTo>
                <a:cubicBezTo>
                  <a:pt x="3175976" y="5007419"/>
                  <a:pt x="3175848" y="4838877"/>
                  <a:pt x="3273707" y="4724632"/>
                </a:cubicBezTo>
                <a:lnTo>
                  <a:pt x="4119610" y="3736915"/>
                </a:lnTo>
                <a:lnTo>
                  <a:pt x="4119610" y="0"/>
                </a:lnTo>
                <a:lnTo>
                  <a:pt x="73298" y="4724632"/>
                </a:lnTo>
                <a:cubicBezTo>
                  <a:pt x="-24542" y="4838877"/>
                  <a:pt x="-24414" y="5007419"/>
                  <a:pt x="73600" y="5121518"/>
                </a:cubicBezTo>
                <a:lnTo>
                  <a:pt x="530562" y="5653452"/>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11" name="矩形 10"/>
          <p:cNvSpPr/>
          <p:nvPr userDrawn="1">
            <p:custDataLst>
              <p:tags r:id="rId8"/>
            </p:custDataLst>
          </p:nvPr>
        </p:nvSpPr>
        <p:spPr>
          <a:xfrm>
            <a:off x="0" y="0"/>
            <a:ext cx="3606165" cy="6858000"/>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任意多边形 11"/>
          <p:cNvSpPr/>
          <p:nvPr userDrawn="1">
            <p:custDataLst>
              <p:tags r:id="rId9"/>
            </p:custDataLst>
          </p:nvPr>
        </p:nvSpPr>
        <p:spPr>
          <a:xfrm>
            <a:off x="0" y="0"/>
            <a:ext cx="4641215" cy="6706870"/>
          </a:xfrm>
          <a:custGeom>
            <a:avLst/>
            <a:gdLst>
              <a:gd name="connisteX0" fmla="*/ 3782470 w 4641320"/>
              <a:gd name="connsiteY0" fmla="*/ 0 h 6707215"/>
              <a:gd name="connisteX1" fmla="*/ 4567720 w 4641320"/>
              <a:gd name="connsiteY1" fmla="*/ 914089 h 6707215"/>
              <a:gd name="connisteX2" fmla="*/ 4569156 w 4641320"/>
              <a:gd name="connsiteY2" fmla="*/ 1309640 h 6707215"/>
              <a:gd name="connisteX3" fmla="*/ 0 w 4641320"/>
              <a:gd name="connsiteY3" fmla="*/ 6707215 h 6707215"/>
              <a:gd name="connisteX4" fmla="*/ 0 w 4641320"/>
              <a:gd name="connsiteY4" fmla="*/ 2926564 h 6707215"/>
              <a:gd name="connisteX5" fmla="*/ 1368765 w 4641320"/>
              <a:gd name="connsiteY5" fmla="*/ 1309640 h 6707215"/>
              <a:gd name="connisteX6" fmla="*/ 1367320 w 4641320"/>
              <a:gd name="connsiteY6" fmla="*/ 914089 h 6707215"/>
              <a:gd name="connisteX7" fmla="*/ 582070 w 4641320"/>
              <a:gd name="connsiteY7" fmla="*/ 0 h 6707215"/>
              <a:gd name="connisteX8" fmla="*/ 3782470 w 4641320"/>
              <a:gd name="connsiteY8" fmla="*/ 0 h 67072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641321" h="6707215">
                <a:moveTo>
                  <a:pt x="3782470" y="0"/>
                </a:moveTo>
                <a:lnTo>
                  <a:pt x="4567721" y="914089"/>
                </a:lnTo>
                <a:cubicBezTo>
                  <a:pt x="4665305" y="1027685"/>
                  <a:pt x="4665918" y="1195340"/>
                  <a:pt x="4569156" y="1309640"/>
                </a:cubicBezTo>
                <a:lnTo>
                  <a:pt x="0" y="6707215"/>
                </a:lnTo>
                <a:lnTo>
                  <a:pt x="0" y="2926565"/>
                </a:lnTo>
                <a:lnTo>
                  <a:pt x="1368765" y="1309640"/>
                </a:lnTo>
                <a:cubicBezTo>
                  <a:pt x="1465518" y="1195340"/>
                  <a:pt x="1464905" y="1027685"/>
                  <a:pt x="1367321" y="914089"/>
                </a:cubicBezTo>
                <a:lnTo>
                  <a:pt x="582070" y="0"/>
                </a:lnTo>
                <a:lnTo>
                  <a:pt x="3782470"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9" name="标题 8"/>
          <p:cNvSpPr>
            <a:spLocks noGrp="1"/>
          </p:cNvSpPr>
          <p:nvPr>
            <p:ph type="ctrTitle" idx="13" hasCustomPrompt="1"/>
            <p:custDataLst>
              <p:tags r:id="rId11"/>
            </p:custDataLst>
          </p:nvPr>
        </p:nvSpPr>
        <p:spPr>
          <a:xfrm>
            <a:off x="4724403" y="4635496"/>
            <a:ext cx="6248397" cy="1524003"/>
          </a:xfrm>
          <a:noFill/>
        </p:spPr>
        <p:txBody>
          <a:bodyPr lIns="0" tIns="0" rIns="0" bIns="0" anchor="t">
            <a:noAutofit/>
          </a:bodyPr>
          <a:lstStyle>
            <a:lvl1pPr algn="r">
              <a:lnSpc>
                <a:spcPct val="104000"/>
              </a:lnSpc>
              <a:buNone/>
              <a:defRPr sz="4800" b="1">
                <a:solidFill>
                  <a:schemeClr val="tx1"/>
                </a:solidFill>
                <a:latin typeface="Microsoft YaHei UI" panose="020B0503020204020204" charset="-122"/>
                <a:ea typeface="Microsoft YaHei UI" panose="020B0503020204020204" charset="-122"/>
              </a:defRPr>
            </a:lvl1pPr>
          </a:lstStyle>
          <a:p>
            <a:r>
              <a:rPr lang="zh-CN" altLang="en-US" smtClean="0"/>
              <a:t>章节页的标题内容标题</a:t>
            </a:r>
            <a:endParaRPr lang="zh-CN" altLang="en-US" smtClean="0"/>
          </a:p>
        </p:txBody>
      </p:sp>
      <p:sp>
        <p:nvSpPr>
          <p:cNvPr id="10" name="文本占位符 9"/>
          <p:cNvSpPr>
            <a:spLocks noGrp="1"/>
          </p:cNvSpPr>
          <p:nvPr>
            <p:ph type="body" idx="14" hasCustomPrompt="1"/>
            <p:custDataLst>
              <p:tags r:id="rId12"/>
            </p:custDataLst>
          </p:nvPr>
        </p:nvSpPr>
        <p:spPr>
          <a:xfrm>
            <a:off x="7512052" y="2082098"/>
            <a:ext cx="3435346" cy="2601313"/>
          </a:xfrm>
          <a:noFill/>
        </p:spPr>
        <p:txBody>
          <a:bodyPr lIns="0" tIns="0" rIns="0" bIns="0" anchor="t">
            <a:noAutofit/>
          </a:bodyPr>
          <a:lstStyle>
            <a:lvl1pPr algn="r">
              <a:lnSpc>
                <a:spcPct val="109000"/>
              </a:lnSpc>
              <a:buNone/>
              <a:defRPr sz="13000" b="0">
                <a:solidFill>
                  <a:schemeClr val="accent4"/>
                </a:solidFill>
                <a:latin typeface="Microsoft YaHei UI" panose="020B0503020204020204" charset="-122"/>
                <a:ea typeface="Microsoft YaHei UI" panose="020B0503020204020204" charset="-122"/>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zh-CN" altLang="en-US" smtClean="0"/>
              <a:t>01</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1">
    <p:spTree>
      <p:nvGrpSpPr>
        <p:cNvPr id="1" name=""/>
        <p:cNvGrpSpPr/>
        <p:nvPr/>
      </p:nvGrpSpPr>
      <p:grpSpPr>
        <a:xfrm>
          <a:off x="0" y="0"/>
          <a:ext cx="0" cy="0"/>
          <a:chOff x="0" y="0"/>
          <a:chExt cx="0" cy="0"/>
        </a:xfrm>
      </p:grpSpPr>
      <p:pic>
        <p:nvPicPr>
          <p:cNvPr id="6" name="图片 5" descr="C:/Users/AFRG-PC/AppData/Local/Temp/figmazip/slide_bc011c95cb9d2909\datas\氛围图-12002&amp;71420.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pic>
        <p:nvPicPr>
          <p:cNvPr id="10" name="图片 9" descr="C:/Users/AFRG-PC/AppData/Local/Temp/figmazip/slide_bc011c95cb9d2909\datas\装饰-12002&amp;71412.png"/>
          <p:cNvPicPr>
            <a:picLocks noChangeAspect="1"/>
          </p:cNvPicPr>
          <p:nvPr userDrawn="1">
            <p:custDataLst>
              <p:tags r:id="rId7"/>
            </p:custDataLst>
          </p:nvPr>
        </p:nvPicPr>
        <p:blipFill>
          <a:blip r:embed="rId8" r:link="rId9"/>
          <a:stretch>
            <a:fillRect/>
          </a:stretch>
        </p:blipFill>
        <p:spPr>
          <a:xfrm>
            <a:off x="1218565" y="686435"/>
            <a:ext cx="254000" cy="401320"/>
          </a:xfrm>
          <a:prstGeom prst="rect">
            <a:avLst/>
          </a:prstGeom>
        </p:spPr>
      </p:pic>
      <p:sp>
        <p:nvSpPr>
          <p:cNvPr id="11" name="任意多边形 10"/>
          <p:cNvSpPr/>
          <p:nvPr userDrawn="1">
            <p:custDataLst>
              <p:tags r:id="rId10"/>
            </p:custDataLst>
          </p:nvPr>
        </p:nvSpPr>
        <p:spPr>
          <a:xfrm flipV="1">
            <a:off x="7442201" y="0"/>
            <a:ext cx="4749165" cy="6858000"/>
          </a:xfrm>
          <a:custGeom>
            <a:avLst/>
            <a:gdLst>
              <a:gd name="connisteX0" fmla="*/ 3411096 w 4749795"/>
              <a:gd name="connsiteY0" fmla="*/ 6858000 h 6858000"/>
              <a:gd name="connisteX1" fmla="*/ 71798 w 4749795"/>
              <a:gd name="connsiteY1" fmla="*/ 2889741 h 6858000"/>
              <a:gd name="connisteX2" fmla="*/ 73499 w 4749795"/>
              <a:gd name="connsiteY2" fmla="*/ 2493788 h 6858000"/>
              <a:gd name="connisteX3" fmla="*/ 2209126 w 4749795"/>
              <a:gd name="connsiteY3" fmla="*/ 0 h 6858000"/>
              <a:gd name="connisteX4" fmla="*/ 4749795 w 4749795"/>
              <a:gd name="connsiteY4" fmla="*/ 0 h 6858000"/>
              <a:gd name="connisteX5" fmla="*/ 4749795 w 4749795"/>
              <a:gd name="connsiteY5" fmla="*/ 765599 h 6858000"/>
              <a:gd name="connisteX6" fmla="*/ 3269830 w 4749795"/>
              <a:gd name="connsiteY6" fmla="*/ 2493788 h 6858000"/>
              <a:gd name="connisteX7" fmla="*/ 3268120 w 4749795"/>
              <a:gd name="connsiteY7" fmla="*/ 2889741 h 6858000"/>
              <a:gd name="connisteX8" fmla="*/ 4749795 w 4749795"/>
              <a:gd name="connsiteY8" fmla="*/ 4650501 h 6858000"/>
              <a:gd name="connisteX9" fmla="*/ 4749795 w 4749795"/>
              <a:gd name="connsiteY9" fmla="*/ 6858000 h 6858000"/>
              <a:gd name="connisteX10" fmla="*/ 3411096 w 4749795"/>
              <a:gd name="connsiteY10" fmla="*/ 685800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pathLst>
              <a:path w="4749796" h="6858000">
                <a:moveTo>
                  <a:pt x="3411096" y="6858000"/>
                </a:moveTo>
                <a:lnTo>
                  <a:pt x="71799" y="2889742"/>
                </a:lnTo>
                <a:cubicBezTo>
                  <a:pt x="-24570" y="2775213"/>
                  <a:pt x="-23848" y="2607466"/>
                  <a:pt x="73499" y="2493788"/>
                </a:cubicBezTo>
                <a:lnTo>
                  <a:pt x="2209126" y="0"/>
                </a:lnTo>
                <a:lnTo>
                  <a:pt x="4749796" y="0"/>
                </a:lnTo>
                <a:lnTo>
                  <a:pt x="4749796" y="765600"/>
                </a:lnTo>
                <a:lnTo>
                  <a:pt x="3269830" y="2493788"/>
                </a:lnTo>
                <a:cubicBezTo>
                  <a:pt x="3172474" y="2607466"/>
                  <a:pt x="3171752" y="2775213"/>
                  <a:pt x="3268120" y="2889742"/>
                </a:cubicBezTo>
                <a:lnTo>
                  <a:pt x="4749796" y="4650501"/>
                </a:lnTo>
                <a:lnTo>
                  <a:pt x="4749796" y="6858000"/>
                </a:lnTo>
                <a:lnTo>
                  <a:pt x="3411096" y="685800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8" name="副标题 7"/>
          <p:cNvSpPr>
            <a:spLocks noGrp="1"/>
          </p:cNvSpPr>
          <p:nvPr>
            <p:ph type="subTitle" idx="13" hasCustomPrompt="1"/>
            <p:custDataLst>
              <p:tags r:id="rId12"/>
            </p:custDataLst>
          </p:nvPr>
        </p:nvSpPr>
        <p:spPr>
          <a:xfrm>
            <a:off x="1219197" y="3174998"/>
            <a:ext cx="5524503" cy="457200"/>
          </a:xfrm>
          <a:noFill/>
        </p:spPr>
        <p:txBody>
          <a:bodyPr lIns="0" tIns="0" rIns="0" bIns="0" anchor="t">
            <a:noAutofit/>
          </a:bodyPr>
          <a:lstStyle>
            <a:lvl1pPr marL="0" indent="0" algn="l">
              <a:lnSpc>
                <a:spcPct val="125000"/>
              </a:lnSpc>
              <a:buNone/>
              <a:defRPr sz="2400" b="1">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9" name="标题 8"/>
          <p:cNvSpPr>
            <a:spLocks noGrp="1"/>
          </p:cNvSpPr>
          <p:nvPr>
            <p:ph type="ctrTitle" idx="14" hasCustomPrompt="1"/>
            <p:custDataLst>
              <p:tags r:id="rId13"/>
            </p:custDataLst>
          </p:nvPr>
        </p:nvSpPr>
        <p:spPr>
          <a:xfrm>
            <a:off x="1219197" y="3632198"/>
            <a:ext cx="5651504" cy="1015999"/>
          </a:xfrm>
          <a:noFill/>
        </p:spPr>
        <p:txBody>
          <a:bodyPr lIns="0" tIns="0" rIns="0" bIns="0" anchor="t">
            <a:noAutofit/>
          </a:bodyPr>
          <a:lstStyle>
            <a:lvl1pPr algn="l">
              <a:lnSpc>
                <a:spcPct val="104000"/>
              </a:lnSpc>
              <a:buNone/>
              <a:defRPr sz="6400" b="1">
                <a:solidFill>
                  <a:schemeClr val="bg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目录页-2">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pic>
        <p:nvPicPr>
          <p:cNvPr id="5" name="图片 4" descr="C:/Users/AFRG-PC/AppData/Local/Temp/figmazip/slide_2bfe4b5ba3399306\datas\氛围图-12002&amp;70830.png"/>
          <p:cNvPicPr>
            <a:picLocks noChangeAspect="1"/>
          </p:cNvPicPr>
          <p:nvPr userDrawn="1">
            <p:custDataLst>
              <p:tags r:id="rId2"/>
            </p:custDataLst>
          </p:nvPr>
        </p:nvPicPr>
        <p:blipFill>
          <a:blip r:embed="rId3" r:link="rId4"/>
          <a:stretch>
            <a:fillRect/>
          </a:stretch>
        </p:blipFill>
        <p:spPr>
          <a:xfrm>
            <a:off x="0" y="0"/>
            <a:ext cx="3581400" cy="6858000"/>
          </a:xfrm>
          <a:prstGeom prst="rect">
            <a:avLst/>
          </a:prstGeom>
        </p:spPr>
      </p:pic>
      <p:sp>
        <p:nvSpPr>
          <p:cNvPr id="6" name="矩形 5"/>
          <p:cNvSpPr/>
          <p:nvPr userDrawn="1">
            <p:custDataLst>
              <p:tags r:id="rId5"/>
            </p:custDataLst>
          </p:nvPr>
        </p:nvSpPr>
        <p:spPr>
          <a:xfrm>
            <a:off x="0" y="0"/>
            <a:ext cx="3606165" cy="6858000"/>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标题 6"/>
          <p:cNvSpPr>
            <a:spLocks noGrp="1"/>
          </p:cNvSpPr>
          <p:nvPr>
            <p:ph type="ctrTitle" idx="13" hasCustomPrompt="1"/>
            <p:custDataLst>
              <p:tags r:id="rId6"/>
            </p:custDataLst>
          </p:nvPr>
        </p:nvSpPr>
        <p:spPr>
          <a:xfrm>
            <a:off x="1409703" y="1003298"/>
            <a:ext cx="2336804"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
        <p:nvSpPr>
          <p:cNvPr id="8" name="副标题 7"/>
          <p:cNvSpPr>
            <a:spLocks noGrp="1"/>
          </p:cNvSpPr>
          <p:nvPr>
            <p:ph type="subTitle" idx="14" hasCustomPrompt="1"/>
            <p:custDataLst>
              <p:tags r:id="rId7"/>
            </p:custDataLst>
          </p:nvPr>
        </p:nvSpPr>
        <p:spPr>
          <a:xfrm>
            <a:off x="1409703" y="1777996"/>
            <a:ext cx="2273299" cy="457200"/>
          </a:xfrm>
          <a:noFill/>
        </p:spPr>
        <p:txBody>
          <a:bodyPr lIns="0" tIns="0" rIns="0" bIns="0" anchor="t">
            <a:noAutofit/>
          </a:bodyPr>
          <a:lstStyle>
            <a:lvl1pPr marL="0" indent="0" algn="l">
              <a:lnSpc>
                <a:spcPct val="125000"/>
              </a:lnSpc>
              <a:buNone/>
              <a:defRPr sz="2400" b="1">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
        <p:nvSpPr>
          <p:cNvPr id="9" name="任意多边形 8"/>
          <p:cNvSpPr/>
          <p:nvPr userDrawn="1">
            <p:custDataLst>
              <p:tags r:id="rId8"/>
            </p:custDataLst>
          </p:nvPr>
        </p:nvSpPr>
        <p:spPr>
          <a:xfrm>
            <a:off x="0" y="1092196"/>
            <a:ext cx="4258310" cy="5765800"/>
          </a:xfrm>
          <a:custGeom>
            <a:avLst/>
            <a:gdLst>
              <a:gd name="connisteX0" fmla="*/ 0 w 4258534"/>
              <a:gd name="connsiteY0" fmla="*/ 3582088 h 5765804"/>
              <a:gd name="connisteX1" fmla="*/ 0 w 4258534"/>
              <a:gd name="connsiteY1" fmla="*/ 0 h 5765804"/>
              <a:gd name="connisteX2" fmla="*/ 192773 w 4258534"/>
              <a:gd name="connsiteY2" fmla="*/ 103107 h 5765804"/>
              <a:gd name="connisteX3" fmla="*/ 4184303 w 4258534"/>
              <a:gd name="connsiteY3" fmla="*/ 4720187 h 5765804"/>
              <a:gd name="connisteX4" fmla="*/ 4184925 w 4258534"/>
              <a:gd name="connsiteY4" fmla="*/ 5118152 h 5765804"/>
              <a:gd name="connisteX5" fmla="*/ 3632197 w 4258534"/>
              <a:gd name="connsiteY5" fmla="*/ 5765804 h 5765804"/>
              <a:gd name="connisteX6" fmla="*/ 430179 w 4258534"/>
              <a:gd name="connsiteY6" fmla="*/ 5763454 h 5765804"/>
              <a:gd name="connisteX7" fmla="*/ 984534 w 4258534"/>
              <a:gd name="connsiteY7" fmla="*/ 5118134 h 5765804"/>
              <a:gd name="connisteX8" fmla="*/ 983912 w 4258534"/>
              <a:gd name="connsiteY8" fmla="*/ 4720187 h 5765804"/>
              <a:gd name="connisteX9" fmla="*/ 0 w 4258534"/>
              <a:gd name="connsiteY9" fmla="*/ 3582088 h 5765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pathLst>
              <a:path w="4258535" h="5765804">
                <a:moveTo>
                  <a:pt x="0" y="3582089"/>
                </a:moveTo>
                <a:lnTo>
                  <a:pt x="0" y="0"/>
                </a:lnTo>
                <a:cubicBezTo>
                  <a:pt x="74350" y="9290"/>
                  <a:pt x="143186" y="45757"/>
                  <a:pt x="192774" y="103108"/>
                </a:cubicBezTo>
                <a:lnTo>
                  <a:pt x="4184304" y="4720188"/>
                </a:lnTo>
                <a:cubicBezTo>
                  <a:pt x="4283040" y="4834378"/>
                  <a:pt x="4283306" y="5003633"/>
                  <a:pt x="4184925" y="5118153"/>
                </a:cubicBezTo>
                <a:lnTo>
                  <a:pt x="3632198" y="5765804"/>
                </a:lnTo>
                <a:lnTo>
                  <a:pt x="430179" y="5763454"/>
                </a:lnTo>
                <a:lnTo>
                  <a:pt x="984534" y="5118135"/>
                </a:lnTo>
                <a:cubicBezTo>
                  <a:pt x="1082896" y="5003633"/>
                  <a:pt x="1082631" y="4834378"/>
                  <a:pt x="983913" y="4720188"/>
                </a:cubicBezTo>
                <a:lnTo>
                  <a:pt x="0" y="3582089"/>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0.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7" Type="http://schemas.openxmlformats.org/officeDocument/2006/relationships/slideLayout" Target="../slideLayouts/slideLayout18.xml"/><Relationship Id="rId16" Type="http://schemas.openxmlformats.org/officeDocument/2006/relationships/tags" Target="../tags/tag259.xml"/><Relationship Id="rId15" Type="http://schemas.openxmlformats.org/officeDocument/2006/relationships/image" Target="../media/image6.png"/><Relationship Id="rId14" Type="http://schemas.openxmlformats.org/officeDocument/2006/relationships/image" Target="../media/image15.jpeg"/><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6.xml"/></Relationships>
</file>

<file path=ppt/slides/_rels/slide11.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6.png"/><Relationship Id="rId4" Type="http://schemas.openxmlformats.org/officeDocument/2006/relationships/image" Target="../media/image16.jpeg"/><Relationship Id="rId3" Type="http://schemas.openxmlformats.org/officeDocument/2006/relationships/tags" Target="../tags/tag262.xml"/><Relationship Id="rId2" Type="http://schemas.openxmlformats.org/officeDocument/2006/relationships/tags" Target="../tags/tag261.xml"/><Relationship Id="rId16" Type="http://schemas.openxmlformats.org/officeDocument/2006/relationships/slideLayout" Target="../slideLayouts/slideLayout18.xml"/><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tags" Target="../tags/tag26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13.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7" Type="http://schemas.openxmlformats.org/officeDocument/2006/relationships/slideLayout" Target="../slideLayouts/slideLayout18.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image" Target="../media/image6.png"/><Relationship Id="rId13" Type="http://schemas.openxmlformats.org/officeDocument/2006/relationships/image" Target="../media/image17.jpeg"/><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tags" Target="../tags/tag276.xml"/></Relationships>
</file>

<file path=ppt/slides/_rels/slide14.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image" Target="../media/image19.jpeg"/><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image" Target="../media/image6.png"/><Relationship Id="rId4" Type="http://schemas.openxmlformats.org/officeDocument/2006/relationships/image" Target="../media/image18.jpeg"/><Relationship Id="rId3" Type="http://schemas.openxmlformats.org/officeDocument/2006/relationships/tags" Target="../tags/tag292.xml"/><Relationship Id="rId2" Type="http://schemas.openxmlformats.org/officeDocument/2006/relationships/tags" Target="../tags/tag291.xml"/><Relationship Id="rId15" Type="http://schemas.openxmlformats.org/officeDocument/2006/relationships/slideLayout" Target="../slideLayouts/slideLayout18.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90.xml"/></Relationships>
</file>

<file path=ppt/slides/_rels/slide15.xml.rels><?xml version="1.0" encoding="UTF-8" standalone="yes"?>
<Relationships xmlns="http://schemas.openxmlformats.org/package/2006/relationships"><Relationship Id="rId9" Type="http://schemas.openxmlformats.org/officeDocument/2006/relationships/image" Target="C:/Users/AFRG-PC/AppData/Local/Temp/figmazip/slide_14cd798c2c107d32\datas\earth-12002&amp;216963.svg" TargetMode="External"/><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image" Target="C:/Users/AFRG-PC/AppData/Local/Temp/figmazip/slide_14cd798c2c107d32\datas\&#27675;&#22260;&#22270;-12002&amp;216917.png" TargetMode="External"/><Relationship Id="rId34" Type="http://schemas.openxmlformats.org/officeDocument/2006/relationships/slideLayout" Target="../slideLayouts/slideLayout18.xml"/><Relationship Id="rId33" Type="http://schemas.openxmlformats.org/officeDocument/2006/relationships/tags" Target="../tags/tag319.xml"/><Relationship Id="rId32" Type="http://schemas.openxmlformats.org/officeDocument/2006/relationships/tags" Target="../tags/tag318.xml"/><Relationship Id="rId31" Type="http://schemas.openxmlformats.org/officeDocument/2006/relationships/tags" Target="../tags/tag317.xml"/><Relationship Id="rId30" Type="http://schemas.openxmlformats.org/officeDocument/2006/relationships/image" Target="C:/Users/AFRG-PC/AppData/Local/Temp/figmazip/slide_14cd798c2c107d32\datas\earth-12002&amp;217065.svg" TargetMode="External"/><Relationship Id="rId3" Type="http://schemas.openxmlformats.org/officeDocument/2006/relationships/image" Target="../media/image20.png"/><Relationship Id="rId29" Type="http://schemas.openxmlformats.org/officeDocument/2006/relationships/image" Target="../media/image28.svg"/><Relationship Id="rId28" Type="http://schemas.openxmlformats.org/officeDocument/2006/relationships/image" Target="../media/image27.png"/><Relationship Id="rId27" Type="http://schemas.openxmlformats.org/officeDocument/2006/relationships/tags" Target="../tags/tag316.xml"/><Relationship Id="rId26" Type="http://schemas.openxmlformats.org/officeDocument/2006/relationships/tags" Target="../tags/tag315.xml"/><Relationship Id="rId25" Type="http://schemas.openxmlformats.org/officeDocument/2006/relationships/tags" Target="../tags/tag314.xml"/><Relationship Id="rId24" Type="http://schemas.openxmlformats.org/officeDocument/2006/relationships/tags" Target="../tags/tag313.xml"/><Relationship Id="rId23" Type="http://schemas.openxmlformats.org/officeDocument/2006/relationships/image" Target="C:/Users/AFRG-PC/AppData/Local/Temp/figmazip/slide_14cd798c2c107d32\datas\earth-12002&amp;217037.svg" TargetMode="External"/><Relationship Id="rId22" Type="http://schemas.openxmlformats.org/officeDocument/2006/relationships/image" Target="../media/image26.svg"/><Relationship Id="rId21" Type="http://schemas.openxmlformats.org/officeDocument/2006/relationships/image" Target="../media/image25.png"/><Relationship Id="rId20" Type="http://schemas.openxmlformats.org/officeDocument/2006/relationships/tags" Target="../tags/tag312.xml"/><Relationship Id="rId2" Type="http://schemas.openxmlformats.org/officeDocument/2006/relationships/tags" Target="../tags/tag302.xml"/><Relationship Id="rId19" Type="http://schemas.openxmlformats.org/officeDocument/2006/relationships/tags" Target="../tags/tag311.xml"/><Relationship Id="rId18" Type="http://schemas.openxmlformats.org/officeDocument/2006/relationships/tags" Target="../tags/tag310.xml"/><Relationship Id="rId17" Type="http://schemas.openxmlformats.org/officeDocument/2006/relationships/tags" Target="../tags/tag309.xml"/><Relationship Id="rId16" Type="http://schemas.openxmlformats.org/officeDocument/2006/relationships/image" Target="C:/Users/AFRG-PC/AppData/Local/Temp/figmazip/slide_14cd798c2c107d32\datas\earth-12002&amp;216991.svg" TargetMode="External"/><Relationship Id="rId15" Type="http://schemas.openxmlformats.org/officeDocument/2006/relationships/image" Target="../media/image24.svg"/><Relationship Id="rId14" Type="http://schemas.openxmlformats.org/officeDocument/2006/relationships/image" Target="../media/image23.png"/><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tags" Target="../tags/tag301.xml"/></Relationships>
</file>

<file path=ppt/slides/_rels/slide16.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7" Type="http://schemas.openxmlformats.org/officeDocument/2006/relationships/slideLayout" Target="../slideLayouts/slideLayout18.xml"/><Relationship Id="rId16" Type="http://schemas.openxmlformats.org/officeDocument/2006/relationships/tags" Target="../tags/tag335.xml"/><Relationship Id="rId15" Type="http://schemas.openxmlformats.org/officeDocument/2006/relationships/tags" Target="../tags/tag334.xml"/><Relationship Id="rId14" Type="http://schemas.openxmlformats.org/officeDocument/2006/relationships/tags" Target="../tags/tag333.xml"/><Relationship Id="rId13" Type="http://schemas.openxmlformats.org/officeDocument/2006/relationships/tags" Target="../tags/tag332.xml"/><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tags" Target="../tags/tag32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18.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image" Target="../media/image6.png"/><Relationship Id="rId5" Type="http://schemas.openxmlformats.org/officeDocument/2006/relationships/image" Target="../media/image29.jpeg"/><Relationship Id="rId4" Type="http://schemas.openxmlformats.org/officeDocument/2006/relationships/tags" Target="../tags/tag342.xml"/><Relationship Id="rId3" Type="http://schemas.openxmlformats.org/officeDocument/2006/relationships/tags" Target="../tags/tag341.xml"/><Relationship Id="rId2" Type="http://schemas.openxmlformats.org/officeDocument/2006/relationships/tags" Target="../tags/tag340.xml"/><Relationship Id="rId16" Type="http://schemas.openxmlformats.org/officeDocument/2006/relationships/slideLayout" Target="../slideLayouts/slideLayout18.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39.xml"/></Relationships>
</file>

<file path=ppt/slides/_rels/slide19.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image" Target="../media/image6.png"/><Relationship Id="rId7" Type="http://schemas.openxmlformats.org/officeDocument/2006/relationships/image" Target="../media/image32.jpeg"/><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image" Target="C:/Users/AFRG-PC/AppData/Local/Temp/figmazip/slide_17d990539f7d741f\datas\&#27675;&#22260;&#22270;-12002&amp;324155.png" TargetMode="External"/><Relationship Id="rId2" Type="http://schemas.openxmlformats.org/officeDocument/2006/relationships/image" Target="../media/image31.png"/><Relationship Id="rId19" Type="http://schemas.openxmlformats.org/officeDocument/2006/relationships/slideLayout" Target="../slideLayouts/slideLayout18.xml"/><Relationship Id="rId18" Type="http://schemas.openxmlformats.org/officeDocument/2006/relationships/tags" Target="../tags/tag364.xml"/><Relationship Id="rId17" Type="http://schemas.openxmlformats.org/officeDocument/2006/relationships/tags" Target="../tags/tag363.xml"/><Relationship Id="rId16" Type="http://schemas.openxmlformats.org/officeDocument/2006/relationships/tags" Target="../tags/tag362.xml"/><Relationship Id="rId15" Type="http://schemas.openxmlformats.org/officeDocument/2006/relationships/tags" Target="../tags/tag361.xml"/><Relationship Id="rId14" Type="http://schemas.openxmlformats.org/officeDocument/2006/relationships/tags" Target="../tags/tag360.xml"/><Relationship Id="rId13" Type="http://schemas.openxmlformats.org/officeDocument/2006/relationships/tags" Target="../tags/tag359.xml"/><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tags" Target="../tags/tag351.xml"/></Relationships>
</file>

<file path=ppt/slides/_rels/slide2.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2" Type="http://schemas.openxmlformats.org/officeDocument/2006/relationships/slideLayout" Target="../slideLayouts/slideLayout23.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47.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tags" Target="../tags/tag146.xml"/></Relationships>
</file>

<file path=ppt/slides/_rels/slide20.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image" Target="../media/image6.png"/><Relationship Id="rId6" Type="http://schemas.openxmlformats.org/officeDocument/2006/relationships/image" Target="../media/image33.jpeg"/><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1" Type="http://schemas.openxmlformats.org/officeDocument/2006/relationships/slideLayout" Target="../slideLayouts/slideLayout18.xml"/><Relationship Id="rId20" Type="http://schemas.openxmlformats.org/officeDocument/2006/relationships/tags" Target="../tags/tag380.xml"/><Relationship Id="rId2" Type="http://schemas.openxmlformats.org/officeDocument/2006/relationships/tags" Target="../tags/tag366.xml"/><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image" Target="../media/image35.jpeg"/><Relationship Id="rId14" Type="http://schemas.openxmlformats.org/officeDocument/2006/relationships/tags" Target="../tags/tag375.xml"/><Relationship Id="rId13" Type="http://schemas.openxmlformats.org/officeDocument/2006/relationships/tags" Target="../tags/tag374.xml"/><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image" Target="../media/image34.jpeg"/><Relationship Id="rId1" Type="http://schemas.openxmlformats.org/officeDocument/2006/relationships/tags" Target="../tags/tag365.xml"/></Relationships>
</file>

<file path=ppt/slides/_rels/slide21.xml.rels><?xml version="1.0" encoding="UTF-8" standalone="yes"?>
<Relationships xmlns="http://schemas.openxmlformats.org/package/2006/relationships"><Relationship Id="rId9" Type="http://schemas.openxmlformats.org/officeDocument/2006/relationships/tags" Target="../tags/tag386.xml"/><Relationship Id="rId8" Type="http://schemas.openxmlformats.org/officeDocument/2006/relationships/tags" Target="../tags/tag385.xml"/><Relationship Id="rId7" Type="http://schemas.openxmlformats.org/officeDocument/2006/relationships/image" Target="../media/image37.jpeg"/><Relationship Id="rId6" Type="http://schemas.openxmlformats.org/officeDocument/2006/relationships/tags" Target="../tags/tag384.xml"/><Relationship Id="rId5" Type="http://schemas.openxmlformats.org/officeDocument/2006/relationships/image" Target="../media/image6.png"/><Relationship Id="rId4" Type="http://schemas.openxmlformats.org/officeDocument/2006/relationships/image" Target="../media/image36.jpeg"/><Relationship Id="rId3" Type="http://schemas.openxmlformats.org/officeDocument/2006/relationships/tags" Target="../tags/tag383.xml"/><Relationship Id="rId22" Type="http://schemas.openxmlformats.org/officeDocument/2006/relationships/slideLayout" Target="../slideLayouts/slideLayout18.xml"/><Relationship Id="rId21" Type="http://schemas.openxmlformats.org/officeDocument/2006/relationships/tags" Target="../tags/tag396.xml"/><Relationship Id="rId20" Type="http://schemas.openxmlformats.org/officeDocument/2006/relationships/tags" Target="../tags/tag395.xml"/><Relationship Id="rId2" Type="http://schemas.openxmlformats.org/officeDocument/2006/relationships/tags" Target="../tags/tag382.xml"/><Relationship Id="rId19" Type="http://schemas.openxmlformats.org/officeDocument/2006/relationships/tags" Target="../tags/tag394.xml"/><Relationship Id="rId18" Type="http://schemas.openxmlformats.org/officeDocument/2006/relationships/tags" Target="../tags/tag393.xml"/><Relationship Id="rId17" Type="http://schemas.openxmlformats.org/officeDocument/2006/relationships/tags" Target="../tags/tag392.xml"/><Relationship Id="rId16" Type="http://schemas.openxmlformats.org/officeDocument/2006/relationships/tags" Target="../tags/tag391.xml"/><Relationship Id="rId15" Type="http://schemas.openxmlformats.org/officeDocument/2006/relationships/tags" Target="../tags/tag390.xml"/><Relationship Id="rId14" Type="http://schemas.openxmlformats.org/officeDocument/2006/relationships/tags" Target="../tags/tag389.xml"/><Relationship Id="rId13" Type="http://schemas.openxmlformats.org/officeDocument/2006/relationships/image" Target="../media/image39.jpeg"/><Relationship Id="rId12" Type="http://schemas.openxmlformats.org/officeDocument/2006/relationships/tags" Target="../tags/tag388.xml"/><Relationship Id="rId11" Type="http://schemas.openxmlformats.org/officeDocument/2006/relationships/image" Target="../media/image38.jpeg"/><Relationship Id="rId10" Type="http://schemas.openxmlformats.org/officeDocument/2006/relationships/tags" Target="../tags/tag387.xml"/><Relationship Id="rId1" Type="http://schemas.openxmlformats.org/officeDocument/2006/relationships/tags" Target="../tags/tag38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23.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3" Type="http://schemas.openxmlformats.org/officeDocument/2006/relationships/slideLayout" Target="../slideLayouts/slideLayout18.xml"/><Relationship Id="rId12" Type="http://schemas.openxmlformats.org/officeDocument/2006/relationships/tags" Target="../tags/tag409.xml"/><Relationship Id="rId11" Type="http://schemas.openxmlformats.org/officeDocument/2006/relationships/image" Target="../media/image6.png"/><Relationship Id="rId10" Type="http://schemas.openxmlformats.org/officeDocument/2006/relationships/image" Target="../media/image40.jpeg"/><Relationship Id="rId1" Type="http://schemas.openxmlformats.org/officeDocument/2006/relationships/tags" Target="../tags/tag400.xml"/></Relationships>
</file>

<file path=ppt/slides/_rels/slide24.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image" Target="../media/image6.png"/><Relationship Id="rId6" Type="http://schemas.openxmlformats.org/officeDocument/2006/relationships/image" Target="../media/image42.jpeg"/><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image" Target="C:/Users/AFRG-PC/AppData/Local/Temp/figmazip/slide_a5f1808be689760d\datas\&#27675;&#22260;&#22270;-12002&amp;281904.png" TargetMode="External"/><Relationship Id="rId22" Type="http://schemas.openxmlformats.org/officeDocument/2006/relationships/slideLayout" Target="../slideLayouts/slideLayout18.xml"/><Relationship Id="rId21" Type="http://schemas.openxmlformats.org/officeDocument/2006/relationships/tags" Target="../tags/tag424.xml"/><Relationship Id="rId20" Type="http://schemas.openxmlformats.org/officeDocument/2006/relationships/tags" Target="../tags/tag423.xml"/><Relationship Id="rId2" Type="http://schemas.openxmlformats.org/officeDocument/2006/relationships/image" Target="../media/image41.png"/><Relationship Id="rId19" Type="http://schemas.openxmlformats.org/officeDocument/2006/relationships/tags" Target="../tags/tag422.xml"/><Relationship Id="rId18" Type="http://schemas.openxmlformats.org/officeDocument/2006/relationships/tags" Target="../tags/tag421.xml"/><Relationship Id="rId17" Type="http://schemas.openxmlformats.org/officeDocument/2006/relationships/tags" Target="../tags/tag420.xml"/><Relationship Id="rId16" Type="http://schemas.openxmlformats.org/officeDocument/2006/relationships/tags" Target="../tags/tag419.xml"/><Relationship Id="rId15" Type="http://schemas.openxmlformats.org/officeDocument/2006/relationships/image" Target="../media/image44.jpeg"/><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tags" Target="../tags/tag416.xml"/><Relationship Id="rId11" Type="http://schemas.openxmlformats.org/officeDocument/2006/relationships/tags" Target="../tags/tag415.xml"/><Relationship Id="rId10" Type="http://schemas.openxmlformats.org/officeDocument/2006/relationships/image" Target="../media/image43.jpeg"/><Relationship Id="rId1" Type="http://schemas.openxmlformats.org/officeDocument/2006/relationships/tags" Target="../tags/tag410.xml"/></Relationships>
</file>

<file path=ppt/slides/_rels/slide2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45.jpeg"/><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1" Type="http://schemas.openxmlformats.org/officeDocument/2006/relationships/slideLayout" Target="../slideLayouts/slideLayout18.xml"/><Relationship Id="rId10" Type="http://schemas.openxmlformats.org/officeDocument/2006/relationships/tags" Target="../tags/tag432.xml"/><Relationship Id="rId1" Type="http://schemas.openxmlformats.org/officeDocument/2006/relationships/tags" Target="../tags/tag42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s>
</file>

<file path=ppt/slides/_rels/slide27.xml.rels><?xml version="1.0" encoding="UTF-8" standalone="yes"?>
<Relationships xmlns="http://schemas.openxmlformats.org/package/2006/relationships"><Relationship Id="rId9" Type="http://schemas.openxmlformats.org/officeDocument/2006/relationships/tags" Target="../tags/tag444.xml"/><Relationship Id="rId8" Type="http://schemas.openxmlformats.org/officeDocument/2006/relationships/tags" Target="../tags/tag443.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7" Type="http://schemas.openxmlformats.org/officeDocument/2006/relationships/slideLayout" Target="../slideLayouts/slideLayout18.xml"/><Relationship Id="rId16" Type="http://schemas.openxmlformats.org/officeDocument/2006/relationships/tags" Target="../tags/tag451.xml"/><Relationship Id="rId15" Type="http://schemas.openxmlformats.org/officeDocument/2006/relationships/tags" Target="../tags/tag450.xml"/><Relationship Id="rId14" Type="http://schemas.openxmlformats.org/officeDocument/2006/relationships/tags" Target="../tags/tag449.xml"/><Relationship Id="rId13" Type="http://schemas.openxmlformats.org/officeDocument/2006/relationships/tags" Target="../tags/tag448.xml"/><Relationship Id="rId12" Type="http://schemas.openxmlformats.org/officeDocument/2006/relationships/tags" Target="../tags/tag447.xml"/><Relationship Id="rId11" Type="http://schemas.openxmlformats.org/officeDocument/2006/relationships/tags" Target="../tags/tag446.xml"/><Relationship Id="rId10" Type="http://schemas.openxmlformats.org/officeDocument/2006/relationships/tags" Target="../tags/tag445.xml"/><Relationship Id="rId1" Type="http://schemas.openxmlformats.org/officeDocument/2006/relationships/tags" Target="../tags/tag436.xml"/></Relationships>
</file>

<file path=ppt/slides/_rels/slide28.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image" Target="../media/image6.png"/><Relationship Id="rId5" Type="http://schemas.openxmlformats.org/officeDocument/2006/relationships/image" Target="../media/image46.jpeg"/><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7" Type="http://schemas.openxmlformats.org/officeDocument/2006/relationships/slideLayout" Target="../slideLayouts/slideLayout18.xml"/><Relationship Id="rId16" Type="http://schemas.openxmlformats.org/officeDocument/2006/relationships/tags" Target="../tags/tag464.xml"/><Relationship Id="rId15" Type="http://schemas.openxmlformats.org/officeDocument/2006/relationships/tags" Target="../tags/tag463.xml"/><Relationship Id="rId14" Type="http://schemas.openxmlformats.org/officeDocument/2006/relationships/tags" Target="../tags/tag462.xml"/><Relationship Id="rId13" Type="http://schemas.openxmlformats.org/officeDocument/2006/relationships/tags" Target="../tags/tag461.xml"/><Relationship Id="rId12" Type="http://schemas.openxmlformats.org/officeDocument/2006/relationships/tags" Target="../tags/tag460.xml"/><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tags" Target="../tags/tag452.xml"/></Relationships>
</file>

<file path=ppt/slides/_rels/slide29.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8" Type="http://schemas.openxmlformats.org/officeDocument/2006/relationships/slideLayout" Target="../slideLayouts/slideLayout18.xml"/><Relationship Id="rId17" Type="http://schemas.openxmlformats.org/officeDocument/2006/relationships/tags" Target="../tags/tag481.xml"/><Relationship Id="rId16" Type="http://schemas.openxmlformats.org/officeDocument/2006/relationships/tags" Target="../tags/tag480.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tags" Target="../tags/tag46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s>
</file>

<file path=ppt/slides/_rels/slide4.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image" Target="../media/image6.png"/><Relationship Id="rId6" Type="http://schemas.openxmlformats.org/officeDocument/2006/relationships/image" Target="../media/image5.jpe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7" Type="http://schemas.openxmlformats.org/officeDocument/2006/relationships/slideLayout" Target="../slideLayouts/slideLayout18.xml"/><Relationship Id="rId26" Type="http://schemas.openxmlformats.org/officeDocument/2006/relationships/tags" Target="../tags/tag190.xml"/><Relationship Id="rId25" Type="http://schemas.openxmlformats.org/officeDocument/2006/relationships/tags" Target="../tags/tag189.xml"/><Relationship Id="rId24" Type="http://schemas.openxmlformats.org/officeDocument/2006/relationships/tags" Target="../tags/tag188.xml"/><Relationship Id="rId23" Type="http://schemas.openxmlformats.org/officeDocument/2006/relationships/tags" Target="../tags/tag187.xml"/><Relationship Id="rId22" Type="http://schemas.openxmlformats.org/officeDocument/2006/relationships/tags" Target="../tags/tag186.xml"/><Relationship Id="rId21" Type="http://schemas.openxmlformats.org/officeDocument/2006/relationships/tags" Target="../tags/tag185.xml"/><Relationship Id="rId20" Type="http://schemas.openxmlformats.org/officeDocument/2006/relationships/tags" Target="../tags/tag184.xml"/><Relationship Id="rId2" Type="http://schemas.openxmlformats.org/officeDocument/2006/relationships/tags" Target="../tags/tag171.xml"/><Relationship Id="rId19" Type="http://schemas.openxmlformats.org/officeDocument/2006/relationships/tags" Target="../tags/tag183.xml"/><Relationship Id="rId18" Type="http://schemas.openxmlformats.org/officeDocument/2006/relationships/image" Target="../media/image9.jpeg"/><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image" Target="../media/image8.jpeg"/><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image" Target="../media/image7.jpeg"/><Relationship Id="rId1" Type="http://schemas.openxmlformats.org/officeDocument/2006/relationships/tags" Target="../tags/tag170.xml"/></Relationships>
</file>

<file path=ppt/slides/_rels/slide5.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image" Target="../media/image6.png"/><Relationship Id="rId4" Type="http://schemas.openxmlformats.org/officeDocument/2006/relationships/image" Target="../media/image10.jpeg"/><Relationship Id="rId3" Type="http://schemas.openxmlformats.org/officeDocument/2006/relationships/tags" Target="../tags/tag193.xml"/><Relationship Id="rId2" Type="http://schemas.openxmlformats.org/officeDocument/2006/relationships/tags" Target="../tags/tag192.xml"/><Relationship Id="rId17" Type="http://schemas.openxmlformats.org/officeDocument/2006/relationships/slideLayout" Target="../slideLayouts/slideLayout18.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91.xml"/></Relationships>
</file>

<file path=ppt/slides/_rels/slide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7" Type="http://schemas.openxmlformats.org/officeDocument/2006/relationships/slideLayout" Target="../slideLayouts/slideLayout18.xml"/><Relationship Id="rId16" Type="http://schemas.openxmlformats.org/officeDocument/2006/relationships/tags" Target="../tags/tag217.xml"/><Relationship Id="rId15" Type="http://schemas.openxmlformats.org/officeDocument/2006/relationships/tags" Target="../tags/tag216.xml"/><Relationship Id="rId14" Type="http://schemas.openxmlformats.org/officeDocument/2006/relationships/tags" Target="../tags/tag215.xml"/><Relationship Id="rId13" Type="http://schemas.openxmlformats.org/officeDocument/2006/relationships/tags" Target="../tags/tag214.xml"/><Relationship Id="rId12" Type="http://schemas.openxmlformats.org/officeDocument/2006/relationships/image" Target="../media/image12.jpeg"/><Relationship Id="rId11" Type="http://schemas.openxmlformats.org/officeDocument/2006/relationships/tags" Target="../tags/tag213.xml"/><Relationship Id="rId10" Type="http://schemas.openxmlformats.org/officeDocument/2006/relationships/image" Target="../media/image6.png"/><Relationship Id="rId1" Type="http://schemas.openxmlformats.org/officeDocument/2006/relationships/tags" Target="../tags/tag20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8.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image" Target="../media/image6.png"/><Relationship Id="rId4" Type="http://schemas.openxmlformats.org/officeDocument/2006/relationships/image" Target="../media/image13.jpeg"/><Relationship Id="rId3" Type="http://schemas.openxmlformats.org/officeDocument/2006/relationships/tags" Target="../tags/tag223.xml"/><Relationship Id="rId2" Type="http://schemas.openxmlformats.org/officeDocument/2006/relationships/tags" Target="../tags/tag222.xml"/><Relationship Id="rId19" Type="http://schemas.openxmlformats.org/officeDocument/2006/relationships/slideLayout" Target="../slideLayouts/slideLayout18.xml"/><Relationship Id="rId18" Type="http://schemas.openxmlformats.org/officeDocument/2006/relationships/tags" Target="../tags/tag236.xml"/><Relationship Id="rId17" Type="http://schemas.openxmlformats.org/officeDocument/2006/relationships/tags" Target="../tags/tag235.xml"/><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21.xml"/></Relationships>
</file>

<file path=ppt/slides/_rels/slide9.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image" Target="../media/image6.png"/><Relationship Id="rId4" Type="http://schemas.openxmlformats.org/officeDocument/2006/relationships/image" Target="../media/image14.jpeg"/><Relationship Id="rId3" Type="http://schemas.openxmlformats.org/officeDocument/2006/relationships/tags" Target="../tags/tag239.xml"/><Relationship Id="rId2" Type="http://schemas.openxmlformats.org/officeDocument/2006/relationships/tags" Target="../tags/tag238.xml"/><Relationship Id="rId12" Type="http://schemas.openxmlformats.org/officeDocument/2006/relationships/slideLayout" Target="../slideLayouts/slideLayout18.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idx="13"/>
            <p:custDataLst>
              <p:tags r:id="rId1"/>
            </p:custDataLst>
          </p:nvPr>
        </p:nvSpPr>
        <p:spPr/>
        <p:txBody>
          <a:bodyPr/>
          <a:p>
            <a:r>
              <a:rPr lang="zh-CN" altLang="en-US" sz="5200"/>
              <a:t>AI赋能网络安全——智能时代的攻防新范式</a:t>
            </a:r>
            <a:endParaRPr lang="zh-CN" altLang="en-US" sz="5200"/>
          </a:p>
        </p:txBody>
      </p:sp>
      <p:sp>
        <p:nvSpPr>
          <p:cNvPr id="6" name="文本占位符 5"/>
          <p:cNvSpPr>
            <a:spLocks noGrp="1"/>
          </p:cNvSpPr>
          <p:nvPr>
            <p:ph type="body" idx="14"/>
            <p:custDataLst>
              <p:tags r:id="rId2"/>
            </p:custDataLst>
          </p:nvPr>
        </p:nvSpPr>
        <p:spPr/>
        <p:txBody>
          <a:bodyPr/>
          <a:p>
            <a:r>
              <a:rPr lang="zh-CN" altLang="en-US"/>
              <a:t>汇报人：</a:t>
            </a:r>
            <a:r>
              <a:rPr lang="en-US" altLang="zh-CN"/>
              <a:t>XXX</a:t>
            </a:r>
            <a:endParaRPr lang="en-US" altLang="zh-CN"/>
          </a:p>
        </p:txBody>
      </p:sp>
      <p:sp>
        <p:nvSpPr>
          <p:cNvPr id="7" name="文本占位符 6"/>
          <p:cNvSpPr>
            <a:spLocks noGrp="1"/>
          </p:cNvSpPr>
          <p:nvPr>
            <p:ph type="body" idx="15"/>
            <p:custDataLst>
              <p:tags r:id="rId3"/>
            </p:custDataLst>
          </p:nvPr>
        </p:nvSpPr>
        <p:spPr/>
        <p:txBody>
          <a:bodyPr/>
          <a:p>
            <a:r>
              <a:rPr lang="zh-CN" altLang="en-US"/>
              <a:t>2025/02/18</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a:off x="10820397"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10445182" y="3086100"/>
            <a:ext cx="1746885" cy="3771265"/>
          </a:xfrm>
          <a:custGeom>
            <a:avLst/>
            <a:gdLst>
              <a:gd name="connisteX0" fmla="*/ 1012451 w 1746824"/>
              <a:gd name="connsiteY0" fmla="*/ 3771890 h 3771881"/>
              <a:gd name="connisteX1" fmla="*/ 1746824 w 1746824"/>
              <a:gd name="connsiteY1" fmla="*/ 3771890 h 3771881"/>
              <a:gd name="connisteX2" fmla="*/ 1746824 w 1746824"/>
              <a:gd name="connsiteY2" fmla="*/ 0 h 3771881"/>
              <a:gd name="connisteX3" fmla="*/ 61886 w 1746824"/>
              <a:gd name="connsiteY3" fmla="*/ 2223189 h 3771881"/>
              <a:gd name="connisteX4" fmla="*/ 67418 w 1746824"/>
              <a:gd name="connsiteY4" fmla="*/ 2598468 h 3771881"/>
              <a:gd name="connisteX5" fmla="*/ 1012451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1012451" y="3771891"/>
                </a:moveTo>
                <a:lnTo>
                  <a:pt x="1746824" y="3771891"/>
                </a:lnTo>
                <a:lnTo>
                  <a:pt x="1746824" y="0"/>
                </a:lnTo>
                <a:lnTo>
                  <a:pt x="61887" y="2223190"/>
                </a:lnTo>
                <a:cubicBezTo>
                  <a:pt x="-22650" y="2334719"/>
                  <a:pt x="-20364" y="2489481"/>
                  <a:pt x="67419" y="2598469"/>
                </a:cubicBezTo>
                <a:lnTo>
                  <a:pt x="1012451"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6096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运营效率提升</a:t>
            </a:r>
            <a:endParaRPr lang="zh-CN" altLang="en-US" sz="4400" b="1">
              <a:solidFill>
                <a:schemeClr val="tx1"/>
              </a:solidFill>
              <a:latin typeface="Microsoft YaHei UI" panose="020B0503020204020204" charset="-122"/>
              <a:ea typeface="Microsoft YaHei UI" panose="020B0503020204020204" charset="-122"/>
            </a:endParaRPr>
          </a:p>
        </p:txBody>
      </p:sp>
      <p:grpSp>
        <p:nvGrpSpPr>
          <p:cNvPr id="17" name="组合 16"/>
          <p:cNvGrpSpPr/>
          <p:nvPr/>
        </p:nvGrpSpPr>
        <p:grpSpPr>
          <a:xfrm>
            <a:off x="609600" y="1828800"/>
            <a:ext cx="9220200" cy="1422400"/>
            <a:chOff x="960" y="2880"/>
            <a:chExt cx="14520" cy="2240"/>
          </a:xfrm>
        </p:grpSpPr>
        <p:sp>
          <p:nvSpPr>
            <p:cNvPr id="5" name="任意多边形 4"/>
            <p:cNvSpPr/>
            <p:nvPr>
              <p:custDataLst>
                <p:tags r:id="rId4"/>
              </p:custDataLst>
            </p:nvPr>
          </p:nvSpPr>
          <p:spPr>
            <a:xfrm>
              <a:off x="960" y="2880"/>
              <a:ext cx="80" cy="2240"/>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120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自动化响应流程</a:t>
              </a:r>
              <a:endParaRPr lang="zh-CN" altLang="en-US"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200" y="3680"/>
              <a:ext cx="41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通过AI技术，实现安全事件的自动化响应，减少人工干预，提高处理速度。</a:t>
              </a:r>
              <a:endParaRPr lang="zh-CN" altLang="en-US" sz="1600">
                <a:solidFill>
                  <a:schemeClr val="tx1"/>
                </a:solidFill>
                <a:latin typeface="Microsoft YaHei UI" panose="020B0503020204020204" charset="-122"/>
                <a:ea typeface="Microsoft YaHei UI" panose="020B0503020204020204" charset="-122"/>
              </a:endParaRPr>
            </a:p>
          </p:txBody>
        </p:sp>
        <p:sp>
          <p:nvSpPr>
            <p:cNvPr id="8" name="任意多边形 7"/>
            <p:cNvSpPr/>
            <p:nvPr>
              <p:custDataLst>
                <p:tags r:id="rId7"/>
              </p:custDataLst>
            </p:nvPr>
          </p:nvSpPr>
          <p:spPr>
            <a:xfrm>
              <a:off x="6000" y="2880"/>
              <a:ext cx="80" cy="2240"/>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8"/>
              </p:custDataLst>
            </p:nvPr>
          </p:nvSpPr>
          <p:spPr>
            <a:xfrm>
              <a:off x="624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智能风险评估</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6240" y="3680"/>
              <a:ext cx="41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利用机器学习对安全威胁进行实时评估，优先处理高风险事件，优化资源分配。</a:t>
              </a:r>
              <a:endParaRPr lang="zh-CN" altLang="en-US" sz="1600">
                <a:solidFill>
                  <a:schemeClr val="tx1"/>
                </a:solidFill>
                <a:latin typeface="Microsoft YaHei UI" panose="020B0503020204020204" charset="-122"/>
                <a:ea typeface="Microsoft YaHei UI" panose="020B0503020204020204" charset="-122"/>
              </a:endParaRPr>
            </a:p>
          </p:txBody>
        </p:sp>
        <p:sp>
          <p:nvSpPr>
            <p:cNvPr id="11" name="任意多边形 10"/>
            <p:cNvSpPr/>
            <p:nvPr>
              <p:custDataLst>
                <p:tags r:id="rId10"/>
              </p:custDataLst>
            </p:nvPr>
          </p:nvSpPr>
          <p:spPr>
            <a:xfrm>
              <a:off x="11040" y="2880"/>
              <a:ext cx="80" cy="2240"/>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1"/>
              </p:custDataLst>
            </p:nvPr>
          </p:nvSpPr>
          <p:spPr>
            <a:xfrm>
              <a:off x="1128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集成化安全平台</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11280" y="3680"/>
              <a:ext cx="41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构建集成了多种安全工具和数据源的平台，实现信息共享，提升决策效率。</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4" name="图片 13" descr="C:/Users/AFRG-PC/AppData/Roaming/Kingsoft/office6/wppai/generateppt/fbcad983-47dd-4cb2-a6bb-bd9162727ddc.jpgfbcad983-47dd-4cb2-a6bb-bd9162727ddc"/>
          <p:cNvPicPr preferRelativeResize="0">
            <a:picLocks noChangeAspect="1"/>
          </p:cNvPicPr>
          <p:nvPr>
            <p:custDataLst>
              <p:tags r:id="rId13"/>
            </p:custDataLst>
          </p:nvPr>
        </p:nvPicPr>
        <p:blipFill>
          <a:blip r:embed="rId14"/>
          <a:srcRect l="1337" r="1219"/>
          <a:stretch>
            <a:fillRect/>
          </a:stretch>
        </p:blipFill>
        <p:spPr>
          <a:xfrm>
            <a:off x="609603" y="3708404"/>
            <a:ext cx="10972800" cy="2540000"/>
          </a:xfrm>
          <a:custGeom>
            <a:avLst/>
            <a:gdLst>
              <a:gd name="connisteX0" fmla="*/ 0 w 10972800"/>
              <a:gd name="connsiteY0" fmla="*/ 203197 h 2540002"/>
              <a:gd name="connisteX1" fmla="*/ 203197 w 10972800"/>
              <a:gd name="connsiteY1" fmla="*/ 0 h 2540002"/>
              <a:gd name="connisteX2" fmla="*/ 10769602 w 10972800"/>
              <a:gd name="connsiteY2" fmla="*/ 0 h 2540002"/>
              <a:gd name="connisteX3" fmla="*/ 10972800 w 10972800"/>
              <a:gd name="connsiteY3" fmla="*/ 203197 h 2540002"/>
              <a:gd name="connisteX4" fmla="*/ 10972800 w 10972800"/>
              <a:gd name="connsiteY4" fmla="*/ 2336804 h 2540002"/>
              <a:gd name="connisteX5" fmla="*/ 10769602 w 10972800"/>
              <a:gd name="connsiteY5" fmla="*/ 2540002 h 2540002"/>
              <a:gd name="connisteX6" fmla="*/ 203197 w 10972800"/>
              <a:gd name="connsiteY6" fmla="*/ 2540002 h 2540002"/>
              <a:gd name="connisteX7" fmla="*/ 0 w 10972800"/>
              <a:gd name="connsiteY7" fmla="*/ 2336804 h 2540002"/>
              <a:gd name="connisteX8" fmla="*/ 0 w 10972800"/>
              <a:gd name="connsiteY8" fmla="*/ 203197 h 25400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0"/>
            <a:ext cx="12191365" cy="1828800"/>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0"/>
            <a:ext cx="3148965" cy="1543050"/>
          </a:xfrm>
          <a:custGeom>
            <a:avLst/>
            <a:gdLst>
              <a:gd name="connisteX0" fmla="*/ 3149595 w 3149595"/>
              <a:gd name="connsiteY0" fmla="*/ 0 h 1543470"/>
              <a:gd name="connisteX1" fmla="*/ 0 w 3149595"/>
              <a:gd name="connsiteY1" fmla="*/ 0 h 1543470"/>
              <a:gd name="connisteX2" fmla="*/ 0 w 3149595"/>
              <a:gd name="connsiteY2" fmla="*/ 812801 h 1543470"/>
              <a:gd name="connisteX3" fmla="*/ 823344 w 3149595"/>
              <a:gd name="connsiteY3" fmla="*/ 1476033 h 1543470"/>
              <a:gd name="connisteX4" fmla="*/ 1198888 w 3149595"/>
              <a:gd name="connsiteY4" fmla="*/ 1481401 h 1543470"/>
              <a:gd name="connisteX5" fmla="*/ 3149595 w 3149595"/>
              <a:gd name="connsiteY5" fmla="*/ 0 h 154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149596" h="1543471">
                <a:moveTo>
                  <a:pt x="3149596" y="0"/>
                </a:moveTo>
                <a:lnTo>
                  <a:pt x="0" y="0"/>
                </a:lnTo>
                <a:lnTo>
                  <a:pt x="0" y="812801"/>
                </a:lnTo>
                <a:lnTo>
                  <a:pt x="823344" y="1476034"/>
                </a:lnTo>
                <a:cubicBezTo>
                  <a:pt x="932423" y="1563907"/>
                  <a:pt x="1087340" y="1566111"/>
                  <a:pt x="1198888" y="1481401"/>
                </a:cubicBezTo>
                <a:lnTo>
                  <a:pt x="314959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AFRG-PC/AppData/Roaming/Kingsoft/office6/wppai/generateppt/20532fd7-e7d8-426f-90d9-0f8693377818.jpg20532fd7-e7d8-426f-90d9-0f8693377818"/>
          <p:cNvPicPr preferRelativeResize="0">
            <a:picLocks noChangeAspect="1"/>
          </p:cNvPicPr>
          <p:nvPr>
            <p:custDataLst>
              <p:tags r:id="rId3"/>
            </p:custDataLst>
          </p:nvPr>
        </p:nvPicPr>
        <p:blipFill>
          <a:blip r:embed="rId4"/>
          <a:srcRect l="1346" r="1346"/>
          <a:stretch>
            <a:fillRect/>
          </a:stretch>
        </p:blipFill>
        <p:spPr>
          <a:xfrm>
            <a:off x="609603" y="609603"/>
            <a:ext cx="10972800" cy="2386965"/>
          </a:xfrm>
          <a:custGeom>
            <a:avLst/>
            <a:gdLst>
              <a:gd name="connisteX0" fmla="*/ 0 w 10972800"/>
              <a:gd name="connsiteY0" fmla="*/ 203197 h 2387598"/>
              <a:gd name="connisteX1" fmla="*/ 203197 w 10972800"/>
              <a:gd name="connsiteY1" fmla="*/ 0 h 2387598"/>
              <a:gd name="connisteX2" fmla="*/ 10769602 w 10972800"/>
              <a:gd name="connsiteY2" fmla="*/ 0 h 2387598"/>
              <a:gd name="connisteX3" fmla="*/ 10972800 w 10972800"/>
              <a:gd name="connsiteY3" fmla="*/ 203197 h 2387598"/>
              <a:gd name="connisteX4" fmla="*/ 10972800 w 10972800"/>
              <a:gd name="connsiteY4" fmla="*/ 2184401 h 2387598"/>
              <a:gd name="connisteX5" fmla="*/ 10769602 w 10972800"/>
              <a:gd name="connsiteY5" fmla="*/ 2387598 h 2387598"/>
              <a:gd name="connisteX6" fmla="*/ 203197 w 10972800"/>
              <a:gd name="connsiteY6" fmla="*/ 2387598 h 2387598"/>
              <a:gd name="connisteX7" fmla="*/ 0 w 10972800"/>
              <a:gd name="connsiteY7" fmla="*/ 2184401 h 2387598"/>
              <a:gd name="connisteX8" fmla="*/ 0 w 10972800"/>
              <a:gd name="connsiteY8" fmla="*/ 203197 h 238759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387599">
                <a:moveTo>
                  <a:pt x="0" y="203198"/>
                </a:moveTo>
                <a:cubicBezTo>
                  <a:pt x="0" y="90974"/>
                  <a:pt x="90974" y="0"/>
                  <a:pt x="203198" y="0"/>
                </a:cubicBezTo>
                <a:lnTo>
                  <a:pt x="10769602" y="0"/>
                </a:lnTo>
                <a:cubicBezTo>
                  <a:pt x="10881826" y="0"/>
                  <a:pt x="10972800" y="90974"/>
                  <a:pt x="10972800" y="203198"/>
                </a:cubicBezTo>
                <a:lnTo>
                  <a:pt x="10972800" y="2184401"/>
                </a:lnTo>
                <a:cubicBezTo>
                  <a:pt x="10972800" y="2296625"/>
                  <a:pt x="10881826" y="2387599"/>
                  <a:pt x="10769602" y="2387599"/>
                </a:cubicBezTo>
                <a:lnTo>
                  <a:pt x="203198" y="2387599"/>
                </a:lnTo>
                <a:cubicBezTo>
                  <a:pt x="90974" y="2387599"/>
                  <a:pt x="0" y="2296625"/>
                  <a:pt x="0" y="2184401"/>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6"/>
            </p:custDataLst>
          </p:nvPr>
        </p:nvSpPr>
        <p:spPr>
          <a:xfrm>
            <a:off x="609603" y="3606796"/>
            <a:ext cx="3568702" cy="1524003"/>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视觉：安全运营闭环流程图</a:t>
            </a:r>
            <a:endParaRPr lang="zh-CN" altLang="en-US" sz="4400" b="1">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4648200" y="3606800"/>
            <a:ext cx="7010400" cy="2641600"/>
            <a:chOff x="7320" y="5680"/>
            <a:chExt cx="11040" cy="4160"/>
          </a:xfrm>
        </p:grpSpPr>
        <p:sp>
          <p:nvSpPr>
            <p:cNvPr id="8" name="文本框 7"/>
            <p:cNvSpPr txBox="1"/>
            <p:nvPr>
              <p:custDataLst>
                <p:tags r:id="rId7"/>
              </p:custDataLst>
            </p:nvPr>
          </p:nvSpPr>
          <p:spPr>
            <a:xfrm>
              <a:off x="7320" y="5680"/>
              <a:ext cx="52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威胁检测与识别</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7320" y="6560"/>
              <a:ext cx="518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利用AI技术实时监控网络流量，快速识别异常行为和潜在威胁。</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7320" y="8000"/>
              <a:ext cx="52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安全策略调整与优化</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7320" y="8880"/>
              <a:ext cx="518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基于AI分析结果，动态调整安全策略，持续提升防护能力。</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140" y="5680"/>
              <a:ext cx="52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事件响应与处理</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13140" y="6560"/>
              <a:ext cx="518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自动化工具协助安全团队迅速响应安全事件，有效降低风险。</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3140" y="8000"/>
              <a:ext cx="52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安全知识库更新</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3140" y="8880"/>
              <a:ext cx="518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整合最新威胁情报，更新安全知识库，为安全运营提供决策支持。</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自动化渗透测试</a:t>
            </a:r>
            <a:endParaRPr lang="zh-CN" altLang="en-US"/>
          </a:p>
        </p:txBody>
      </p:sp>
      <p:sp>
        <p:nvSpPr>
          <p:cNvPr id="3" name="文本占位符 2"/>
          <p:cNvSpPr>
            <a:spLocks noGrp="1"/>
          </p:cNvSpPr>
          <p:nvPr>
            <p:ph type="body" idx="14"/>
            <p:custDataLst>
              <p:tags r:id="rId2"/>
            </p:custDataLst>
          </p:nvPr>
        </p:nvSpPr>
        <p:spPr/>
        <p:txBody>
          <a:bodyPr/>
          <a:p>
            <a:r>
              <a:rPr lang="zh-CN" altLang="en-US"/>
              <a:t>03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9603" y="609603"/>
            <a:ext cx="5016499"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智能漏洞挖掘技术</a:t>
            </a:r>
            <a:endParaRPr lang="zh-CN" altLang="en-US" sz="4400" b="1">
              <a:solidFill>
                <a:schemeClr val="tx1"/>
              </a:solidFill>
              <a:latin typeface="Microsoft YaHei UI" panose="020B0503020204020204" charset="-122"/>
              <a:ea typeface="Microsoft YaHei UI" panose="020B0503020204020204" charset="-122"/>
            </a:endParaRPr>
          </a:p>
        </p:txBody>
      </p:sp>
      <p:grpSp>
        <p:nvGrpSpPr>
          <p:cNvPr id="17" name="组合 16"/>
          <p:cNvGrpSpPr/>
          <p:nvPr/>
        </p:nvGrpSpPr>
        <p:grpSpPr>
          <a:xfrm>
            <a:off x="609600" y="2286000"/>
            <a:ext cx="4953000" cy="3962400"/>
            <a:chOff x="960" y="3600"/>
            <a:chExt cx="7800" cy="6240"/>
          </a:xfrm>
        </p:grpSpPr>
        <p:sp>
          <p:nvSpPr>
            <p:cNvPr id="3" name="任意多边形 2"/>
            <p:cNvSpPr/>
            <p:nvPr>
              <p:custDataLst>
                <p:tags r:id="rId2"/>
              </p:custDataLst>
            </p:nvPr>
          </p:nvSpPr>
          <p:spPr>
            <a:xfrm>
              <a:off x="960" y="3600"/>
              <a:ext cx="80"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1200" y="360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基于AI的漏洞识别</a:t>
              </a:r>
              <a:endParaRPr lang="zh-CN" altLang="en-US" sz="2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200" y="440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利用机器学习模型分析代码，智能识别潜在的安全漏洞，提高漏洞发现的效率和准确性。</a:t>
              </a:r>
              <a:endParaRPr lang="zh-CN" altLang="en-US" sz="1600">
                <a:solidFill>
                  <a:schemeClr val="tx1"/>
                </a:solidFill>
                <a:latin typeface="Microsoft YaHei UI" panose="020B0503020204020204" charset="-122"/>
                <a:ea typeface="Microsoft YaHei UI" panose="020B0503020204020204" charset="-122"/>
              </a:endParaRPr>
            </a:p>
          </p:txBody>
        </p:sp>
        <p:sp>
          <p:nvSpPr>
            <p:cNvPr id="6" name="任意多边形 5"/>
            <p:cNvSpPr/>
            <p:nvPr>
              <p:custDataLst>
                <p:tags r:id="rId5"/>
              </p:custDataLst>
            </p:nvPr>
          </p:nvSpPr>
          <p:spPr>
            <a:xfrm>
              <a:off x="960" y="5840"/>
              <a:ext cx="80"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1200" y="584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自动化漏洞验证</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1200" y="664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通过自动化工具对识别出的漏洞进行验证，确保漏洞真实存在，减少人工验证所需的时间和资源。</a:t>
              </a:r>
              <a:endParaRPr lang="zh-CN" altLang="en-US" sz="16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8"/>
              </p:custDataLst>
            </p:nvPr>
          </p:nvSpPr>
          <p:spPr>
            <a:xfrm>
              <a:off x="960" y="8080"/>
              <a:ext cx="80"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9"/>
              </p:custDataLst>
            </p:nvPr>
          </p:nvSpPr>
          <p:spPr>
            <a:xfrm>
              <a:off x="1200" y="808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智能漏洞修复建议</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200" y="888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结合AI分析漏洞特性，提供针对性的修复方案，帮助开发者快速响应并修补安全漏洞。</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12" name="任意多边形 11"/>
          <p:cNvSpPr/>
          <p:nvPr>
            <p:custDataLst>
              <p:tags r:id="rId11"/>
            </p:custDataLst>
          </p:nvPr>
        </p:nvSpPr>
        <p:spPr>
          <a:xfrm>
            <a:off x="8509004" y="0"/>
            <a:ext cx="3683000" cy="6858000"/>
          </a:xfrm>
          <a:custGeom>
            <a:avLst/>
            <a:gdLst>
              <a:gd name="connisteX0" fmla="*/ 3683002 w 3683002"/>
              <a:gd name="connsiteY0" fmla="*/ 0 h 6858000"/>
              <a:gd name="connisteX1" fmla="*/ 0 w 3683002"/>
              <a:gd name="connsiteY1" fmla="*/ 0 h 6858000"/>
              <a:gd name="connisteX2" fmla="*/ 3683002 w 3683002"/>
              <a:gd name="connsiteY2" fmla="*/ 6858000 h 6858000"/>
              <a:gd name="connisteX3" fmla="*/ 3683002 w 3683002"/>
              <a:gd name="connsiteY3" fmla="*/ 0 h 6858000"/>
            </a:gdLst>
            <a:ahLst/>
            <a:cxnLst>
              <a:cxn ang="0">
                <a:pos x="connisteX0" y="connsiteY0"/>
              </a:cxn>
              <a:cxn ang="0">
                <a:pos x="connisteX1" y="connsiteY1"/>
              </a:cxn>
              <a:cxn ang="0">
                <a:pos x="connisteX2" y="connsiteY2"/>
              </a:cxn>
              <a:cxn ang="0">
                <a:pos x="connisteX3" y="connsiteY3"/>
              </a:cxn>
            </a:cxnLst>
            <a:pathLst>
              <a:path w="3683002" h="6858000">
                <a:moveTo>
                  <a:pt x="3683002" y="0"/>
                </a:moveTo>
                <a:lnTo>
                  <a:pt x="0" y="0"/>
                </a:lnTo>
                <a:lnTo>
                  <a:pt x="3683002" y="6858000"/>
                </a:lnTo>
                <a:lnTo>
                  <a:pt x="3683002"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C:/Users/AFRG-PC/AppData/Roaming/Kingsoft/office6/wppai/generateppt/3c715790758dfc3ad064284eefdd2f87.jpg3c715790758dfc3ad064284eefdd2f87"/>
          <p:cNvPicPr preferRelativeResize="0">
            <a:picLocks noChangeAspect="1"/>
          </p:cNvPicPr>
          <p:nvPr>
            <p:custDataLst>
              <p:tags r:id="rId12"/>
            </p:custDataLst>
          </p:nvPr>
        </p:nvPicPr>
        <p:blipFill>
          <a:blip r:embed="rId13"/>
          <a:srcRect l="16072" r="10955"/>
          <a:stretch>
            <a:fillRect/>
          </a:stretch>
        </p:blipFill>
        <p:spPr>
          <a:xfrm>
            <a:off x="6096003" y="609603"/>
            <a:ext cx="5486400" cy="5638800"/>
          </a:xfrm>
          <a:custGeom>
            <a:avLst/>
            <a:gdLst>
              <a:gd name="connisteX0" fmla="*/ 0 w 5486400"/>
              <a:gd name="connsiteY0" fmla="*/ 203197 h 5638803"/>
              <a:gd name="connisteX1" fmla="*/ 203197 w 5486400"/>
              <a:gd name="connsiteY1" fmla="*/ 0 h 5638803"/>
              <a:gd name="connisteX2" fmla="*/ 5283202 w 5486400"/>
              <a:gd name="connsiteY2" fmla="*/ 0 h 5638803"/>
              <a:gd name="connisteX3" fmla="*/ 5486400 w 5486400"/>
              <a:gd name="connsiteY3" fmla="*/ 203197 h 5638803"/>
              <a:gd name="connisteX4" fmla="*/ 5486400 w 5486400"/>
              <a:gd name="connsiteY4" fmla="*/ 5435595 h 5638803"/>
              <a:gd name="connisteX5" fmla="*/ 5283202 w 5486400"/>
              <a:gd name="connsiteY5" fmla="*/ 5638803 h 5638803"/>
              <a:gd name="connisteX6" fmla="*/ 203197 w 5486400"/>
              <a:gd name="connsiteY6" fmla="*/ 5638803 h 5638803"/>
              <a:gd name="connisteX7" fmla="*/ 0 w 5486400"/>
              <a:gd name="connsiteY7" fmla="*/ 5435595 h 5638803"/>
              <a:gd name="connisteX8" fmla="*/ 0 w 5486400"/>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1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6" name="任意多边形 15"/>
          <p:cNvSpPr/>
          <p:nvPr>
            <p:custDataLst>
              <p:tags r:id="rId15"/>
            </p:custDataLst>
          </p:nvPr>
        </p:nvSpPr>
        <p:spPr>
          <a:xfrm>
            <a:off x="10159999" y="4826002"/>
            <a:ext cx="2032000" cy="2032000"/>
          </a:xfrm>
          <a:custGeom>
            <a:avLst/>
            <a:gdLst>
              <a:gd name="connisteX0" fmla="*/ 0 w 2031997"/>
              <a:gd name="connsiteY0" fmla="*/ 2031997 h 2031997"/>
              <a:gd name="connisteX1" fmla="*/ 2031997 w 2031997"/>
              <a:gd name="connsiteY1" fmla="*/ 2031997 h 2031997"/>
              <a:gd name="connisteX2" fmla="*/ 2031997 w 2031997"/>
              <a:gd name="connsiteY2" fmla="*/ 0 h 2031997"/>
              <a:gd name="connisteX3" fmla="*/ 0 w 2031997"/>
              <a:gd name="connsiteY3" fmla="*/ 2031997 h 2031997"/>
            </a:gdLst>
            <a:ahLst/>
            <a:cxnLst>
              <a:cxn ang="0">
                <a:pos x="connisteX0" y="connsiteY0"/>
              </a:cxn>
              <a:cxn ang="0">
                <a:pos x="connisteX1" y="connsiteY1"/>
              </a:cxn>
              <a:cxn ang="0">
                <a:pos x="connisteX2" y="connsiteY2"/>
              </a:cxn>
              <a:cxn ang="0">
                <a:pos x="connisteX3" y="connsiteY3"/>
              </a:cxn>
            </a:cxnLst>
            <a:pathLst>
              <a:path w="2031998" h="2031998">
                <a:moveTo>
                  <a:pt x="0" y="2031998"/>
                </a:moveTo>
                <a:lnTo>
                  <a:pt x="2031998" y="2031998"/>
                </a:lnTo>
                <a:lnTo>
                  <a:pt x="2031998" y="0"/>
                </a:lnTo>
                <a:lnTo>
                  <a:pt x="0" y="2031998"/>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9603" y="609603"/>
            <a:ext cx="111125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攻击路径生成与评估</a:t>
            </a:r>
            <a:endParaRPr lang="zh-CN" altLang="en-US" sz="4400" b="1">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6" name="组合 15"/>
          <p:cNvGrpSpPr/>
          <p:nvPr/>
        </p:nvGrpSpPr>
        <p:grpSpPr>
          <a:xfrm>
            <a:off x="609600" y="1828800"/>
            <a:ext cx="10972797" cy="4419603"/>
            <a:chOff x="960" y="2880"/>
            <a:chExt cx="17280" cy="6960"/>
          </a:xfrm>
        </p:grpSpPr>
        <p:pic>
          <p:nvPicPr>
            <p:cNvPr id="4" name="图片 3" descr="C:/Users/AFRG-PC/AppData/Roaming/Kingsoft/office6/wppai/generateppt/dc4ef864-b347-4f09-a3c2-599c83b8632e.jpgdc4ef864-b347-4f09-a3c2-599c83b8632e"/>
            <p:cNvPicPr preferRelativeResize="0">
              <a:picLocks noChangeAspect="1"/>
            </p:cNvPicPr>
            <p:nvPr>
              <p:custDataLst>
                <p:tags r:id="rId3"/>
              </p:custDataLst>
            </p:nvPr>
          </p:nvPicPr>
          <p:blipFill>
            <a:blip r:embed="rId4"/>
            <a:srcRect b="55"/>
            <a:stretch>
              <a:fillRect/>
            </a:stretch>
          </p:blipFill>
          <p:spPr>
            <a:xfrm>
              <a:off x="960" y="2880"/>
              <a:ext cx="8399" cy="3840"/>
            </a:xfrm>
            <a:custGeom>
              <a:avLst/>
              <a:gdLst>
                <a:gd name="connisteX0" fmla="*/ 0 w 5333996"/>
                <a:gd name="connsiteY0" fmla="*/ 203197 h 2438403"/>
                <a:gd name="connisteX1" fmla="*/ 203197 w 5333996"/>
                <a:gd name="connsiteY1" fmla="*/ 0 h 2438403"/>
                <a:gd name="connisteX2" fmla="*/ 5130798 w 5333996"/>
                <a:gd name="connsiteY2" fmla="*/ 0 h 2438403"/>
                <a:gd name="connisteX3" fmla="*/ 5333996 w 5333996"/>
                <a:gd name="connsiteY3" fmla="*/ 203197 h 2438403"/>
                <a:gd name="connisteX4" fmla="*/ 5333996 w 5333996"/>
                <a:gd name="connsiteY4" fmla="*/ 2438403 h 2438403"/>
                <a:gd name="connisteX5" fmla="*/ 0 w 5333996"/>
                <a:gd name="connsiteY5" fmla="*/ 2438403 h 2438403"/>
                <a:gd name="connisteX6" fmla="*/ 0 w 5333996"/>
                <a:gd name="connsiteY6" fmla="*/ 203197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2438403">
                  <a:moveTo>
                    <a:pt x="0" y="203198"/>
                  </a:moveTo>
                  <a:cubicBezTo>
                    <a:pt x="0" y="90974"/>
                    <a:pt x="90974" y="0"/>
                    <a:pt x="203198" y="0"/>
                  </a:cubicBezTo>
                  <a:lnTo>
                    <a:pt x="5130799" y="0"/>
                  </a:lnTo>
                  <a:cubicBezTo>
                    <a:pt x="5243032" y="0"/>
                    <a:pt x="5333997" y="90974"/>
                    <a:pt x="5333997" y="203198"/>
                  </a:cubicBezTo>
                  <a:lnTo>
                    <a:pt x="5333997" y="2438403"/>
                  </a:lnTo>
                  <a:lnTo>
                    <a:pt x="0" y="2438403"/>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6"/>
              </p:custDataLst>
            </p:nvPr>
          </p:nvSpPr>
          <p:spPr>
            <a:xfrm>
              <a:off x="960" y="6720"/>
              <a:ext cx="8399" cy="3120"/>
            </a:xfrm>
            <a:custGeom>
              <a:avLst/>
              <a:gdLst>
                <a:gd name="connisteX0" fmla="*/ 0 w 5333996"/>
                <a:gd name="connsiteY0" fmla="*/ 0 h 1981203"/>
                <a:gd name="connisteX1" fmla="*/ 5333996 w 5333996"/>
                <a:gd name="connsiteY1" fmla="*/ 0 h 1981203"/>
                <a:gd name="connisteX2" fmla="*/ 5333996 w 5333996"/>
                <a:gd name="connsiteY2" fmla="*/ 1777995 h 1981203"/>
                <a:gd name="connisteX3" fmla="*/ 5130798 w 5333996"/>
                <a:gd name="connsiteY3" fmla="*/ 1981203 h 1981203"/>
                <a:gd name="connisteX4" fmla="*/ 203197 w 5333996"/>
                <a:gd name="connsiteY4" fmla="*/ 1981203 h 1981203"/>
                <a:gd name="connisteX5" fmla="*/ 0 w 5333996"/>
                <a:gd name="connsiteY5" fmla="*/ 1777995 h 1981203"/>
                <a:gd name="connisteX6" fmla="*/ 0 w 5333996"/>
                <a:gd name="connsiteY6" fmla="*/ 0 h 19812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1981203">
                  <a:moveTo>
                    <a:pt x="0" y="0"/>
                  </a:moveTo>
                  <a:lnTo>
                    <a:pt x="5333997" y="0"/>
                  </a:lnTo>
                  <a:lnTo>
                    <a:pt x="5333997" y="1777996"/>
                  </a:lnTo>
                  <a:cubicBezTo>
                    <a:pt x="5333997" y="1890229"/>
                    <a:pt x="5243032" y="1981203"/>
                    <a:pt x="5130799" y="1981203"/>
                  </a:cubicBezTo>
                  <a:lnTo>
                    <a:pt x="203198" y="1981203"/>
                  </a:lnTo>
                  <a:cubicBezTo>
                    <a:pt x="90974" y="1981203"/>
                    <a:pt x="0" y="1890229"/>
                    <a:pt x="0" y="1777996"/>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AFRG-PC/AppData/Roaming/Kingsoft/office6/wppai/generateppt/175ce462-5fe4-43bd-acea-be41483297a6.jpg175ce462-5fe4-43bd-acea-be41483297a6"/>
            <p:cNvPicPr preferRelativeResize="0">
              <a:picLocks noChangeAspect="1"/>
            </p:cNvPicPr>
            <p:nvPr>
              <p:custDataLst>
                <p:tags r:id="rId7"/>
              </p:custDataLst>
            </p:nvPr>
          </p:nvPicPr>
          <p:blipFill>
            <a:blip r:embed="rId8"/>
            <a:srcRect t="55"/>
            <a:stretch>
              <a:fillRect/>
            </a:stretch>
          </p:blipFill>
          <p:spPr>
            <a:xfrm>
              <a:off x="9840" y="2880"/>
              <a:ext cx="8399" cy="3840"/>
            </a:xfrm>
            <a:custGeom>
              <a:avLst/>
              <a:gdLst>
                <a:gd name="connisteX0" fmla="*/ 0 w 5333996"/>
                <a:gd name="connsiteY0" fmla="*/ 203197 h 2438403"/>
                <a:gd name="connisteX1" fmla="*/ 203197 w 5333996"/>
                <a:gd name="connsiteY1" fmla="*/ 0 h 2438403"/>
                <a:gd name="connisteX2" fmla="*/ 5130798 w 5333996"/>
                <a:gd name="connsiteY2" fmla="*/ 0 h 2438403"/>
                <a:gd name="connisteX3" fmla="*/ 5333996 w 5333996"/>
                <a:gd name="connsiteY3" fmla="*/ 203197 h 2438403"/>
                <a:gd name="connisteX4" fmla="*/ 5333996 w 5333996"/>
                <a:gd name="connsiteY4" fmla="*/ 2438403 h 2438403"/>
                <a:gd name="connisteX5" fmla="*/ 0 w 5333996"/>
                <a:gd name="connsiteY5" fmla="*/ 2438403 h 2438403"/>
                <a:gd name="connisteX6" fmla="*/ 0 w 5333996"/>
                <a:gd name="connsiteY6" fmla="*/ 203197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2438403">
                  <a:moveTo>
                    <a:pt x="0" y="203198"/>
                  </a:moveTo>
                  <a:cubicBezTo>
                    <a:pt x="0" y="90974"/>
                    <a:pt x="90974" y="0"/>
                    <a:pt x="203198" y="0"/>
                  </a:cubicBezTo>
                  <a:lnTo>
                    <a:pt x="5130799" y="0"/>
                  </a:lnTo>
                  <a:cubicBezTo>
                    <a:pt x="5243032" y="0"/>
                    <a:pt x="5333997" y="90974"/>
                    <a:pt x="5333997" y="203198"/>
                  </a:cubicBezTo>
                  <a:lnTo>
                    <a:pt x="5333997" y="2438403"/>
                  </a:lnTo>
                  <a:lnTo>
                    <a:pt x="0" y="2438403"/>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9"/>
              </p:custDataLst>
            </p:nvPr>
          </p:nvSpPr>
          <p:spPr>
            <a:xfrm>
              <a:off x="9840" y="6720"/>
              <a:ext cx="8400" cy="3120"/>
            </a:xfrm>
            <a:custGeom>
              <a:avLst/>
              <a:gdLst>
                <a:gd name="connisteX0" fmla="*/ 0 w 5333996"/>
                <a:gd name="connsiteY0" fmla="*/ 0 h 1981203"/>
                <a:gd name="connisteX1" fmla="*/ 5333996 w 5333996"/>
                <a:gd name="connsiteY1" fmla="*/ 0 h 1981203"/>
                <a:gd name="connisteX2" fmla="*/ 5333996 w 5333996"/>
                <a:gd name="connsiteY2" fmla="*/ 1777995 h 1981203"/>
                <a:gd name="connisteX3" fmla="*/ 5130798 w 5333996"/>
                <a:gd name="connsiteY3" fmla="*/ 1981203 h 1981203"/>
                <a:gd name="connisteX4" fmla="*/ 203197 w 5333996"/>
                <a:gd name="connsiteY4" fmla="*/ 1981203 h 1981203"/>
                <a:gd name="connisteX5" fmla="*/ 0 w 5333996"/>
                <a:gd name="connsiteY5" fmla="*/ 1777995 h 1981203"/>
                <a:gd name="connisteX6" fmla="*/ 0 w 5333996"/>
                <a:gd name="connsiteY6" fmla="*/ 0 h 19812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1981203">
                  <a:moveTo>
                    <a:pt x="0" y="0"/>
                  </a:moveTo>
                  <a:lnTo>
                    <a:pt x="5333997" y="0"/>
                  </a:lnTo>
                  <a:lnTo>
                    <a:pt x="5333997" y="1777996"/>
                  </a:lnTo>
                  <a:cubicBezTo>
                    <a:pt x="5333997" y="1890229"/>
                    <a:pt x="5243032" y="1981203"/>
                    <a:pt x="5130799" y="1981203"/>
                  </a:cubicBezTo>
                  <a:lnTo>
                    <a:pt x="203198" y="1981203"/>
                  </a:lnTo>
                  <a:cubicBezTo>
                    <a:pt x="90974" y="1981203"/>
                    <a:pt x="0" y="1890229"/>
                    <a:pt x="0" y="1777996"/>
                  </a:cubicBezTo>
                  <a:lnTo>
                    <a:pt x="0"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0"/>
              </p:custDataLst>
            </p:nvPr>
          </p:nvSpPr>
          <p:spPr>
            <a:xfrm>
              <a:off x="1440" y="736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攻击图谱的构建</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1440" y="824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利用AI技术，自动化构建攻击图谱，以可视化方式展示潜在的攻击路径和漏洞链。</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2"/>
              </p:custDataLst>
            </p:nvPr>
          </p:nvSpPr>
          <p:spPr>
            <a:xfrm>
              <a:off x="10320" y="7360"/>
              <a:ext cx="75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风险评估与优先级排序</a:t>
              </a:r>
              <a:endParaRPr lang="zh-CN" altLang="en-US" sz="24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3"/>
              </p:custDataLst>
            </p:nvPr>
          </p:nvSpPr>
          <p:spPr>
            <a:xfrm>
              <a:off x="10320" y="8240"/>
              <a:ext cx="752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通过机器学习算法对攻击路径进行风险评估，确定最可能的攻击方式，并对防御措施进行优先级排序。</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2298701" y="609603"/>
            <a:ext cx="9283702" cy="761997"/>
          </a:xfrm>
          <a:prstGeom prst="rect">
            <a:avLst/>
          </a:prstGeom>
          <a:noFill/>
        </p:spPr>
        <p:txBody>
          <a:bodyPr wrap="square" lIns="0" tIns="0" rIns="0" bIns="0" rtlCol="0" anchor="t">
            <a:noAutofit/>
          </a:bodyPr>
          <a:p>
            <a:pPr algn="r">
              <a:lnSpc>
                <a:spcPct val="114000"/>
              </a:lnSpc>
            </a:pPr>
            <a:r>
              <a:rPr lang="zh-CN" altLang="en-US" sz="4400" b="1">
                <a:solidFill>
                  <a:schemeClr val="tx1"/>
                </a:solidFill>
                <a:latin typeface="Microsoft YaHei UI" panose="020B0503020204020204" charset="-122"/>
                <a:ea typeface="Microsoft YaHei UI" panose="020B0503020204020204" charset="-122"/>
              </a:rPr>
              <a:t>实战案例展示</a:t>
            </a:r>
            <a:endParaRPr lang="zh-CN" altLang="en-US" sz="4400" b="1">
              <a:solidFill>
                <a:schemeClr val="tx1"/>
              </a:solidFill>
              <a:latin typeface="Microsoft YaHei UI" panose="020B0503020204020204" charset="-122"/>
              <a:ea typeface="Microsoft YaHei UI" panose="020B0503020204020204" charset="-122"/>
            </a:endParaRPr>
          </a:p>
        </p:txBody>
      </p:sp>
      <p:pic>
        <p:nvPicPr>
          <p:cNvPr id="3" name="图片 2" descr="C:/Users/AFRG-PC/AppData/Local/Temp/figmazip/slide_14cd798c2c107d32\datas\氛围图-12002&amp;216917.png"/>
          <p:cNvPicPr>
            <a:picLocks noChangeAspect="1"/>
          </p:cNvPicPr>
          <p:nvPr>
            <p:custDataLst>
              <p:tags r:id="rId2"/>
            </p:custDataLst>
          </p:nvPr>
        </p:nvPicPr>
        <p:blipFill>
          <a:blip r:embed="rId3" r:link="rId4"/>
          <a:stretch>
            <a:fillRect/>
          </a:stretch>
        </p:blipFill>
        <p:spPr>
          <a:xfrm>
            <a:off x="0" y="0"/>
            <a:ext cx="1828800" cy="6858000"/>
          </a:xfrm>
          <a:prstGeom prst="rect">
            <a:avLst/>
          </a:prstGeom>
        </p:spPr>
      </p:pic>
      <p:grpSp>
        <p:nvGrpSpPr>
          <p:cNvPr id="20" name="组合 19"/>
          <p:cNvGrpSpPr/>
          <p:nvPr/>
        </p:nvGrpSpPr>
        <p:grpSpPr>
          <a:xfrm>
            <a:off x="609600" y="1828800"/>
            <a:ext cx="10972800" cy="4419600"/>
            <a:chOff x="960" y="2880"/>
            <a:chExt cx="17280" cy="6960"/>
          </a:xfrm>
        </p:grpSpPr>
        <p:sp>
          <p:nvSpPr>
            <p:cNvPr id="4" name="任意多边形 3"/>
            <p:cNvSpPr/>
            <p:nvPr>
              <p:custDataLst>
                <p:tags r:id="rId5"/>
              </p:custDataLst>
            </p:nvPr>
          </p:nvSpPr>
          <p:spPr>
            <a:xfrm>
              <a:off x="960" y="2880"/>
              <a:ext cx="8399" cy="3240"/>
            </a:xfrm>
            <a:custGeom>
              <a:avLst/>
              <a:gdLst>
                <a:gd name="connisteX0" fmla="*/ 0 w 5333996"/>
                <a:gd name="connsiteY0" fmla="*/ 203197 h 2057400"/>
                <a:gd name="connisteX1" fmla="*/ 203197 w 5333996"/>
                <a:gd name="connsiteY1" fmla="*/ 0 h 2057400"/>
                <a:gd name="connisteX2" fmla="*/ 5130798 w 5333996"/>
                <a:gd name="connsiteY2" fmla="*/ 0 h 2057400"/>
                <a:gd name="connisteX3" fmla="*/ 5333996 w 5333996"/>
                <a:gd name="connsiteY3" fmla="*/ 203197 h 2057400"/>
                <a:gd name="connisteX4" fmla="*/ 5333996 w 5333996"/>
                <a:gd name="connsiteY4" fmla="*/ 1854202 h 2057400"/>
                <a:gd name="connisteX5" fmla="*/ 5130798 w 5333996"/>
                <a:gd name="connsiteY5" fmla="*/ 2057400 h 2057400"/>
                <a:gd name="connisteX6" fmla="*/ 203197 w 5333996"/>
                <a:gd name="connsiteY6" fmla="*/ 2057400 h 2057400"/>
                <a:gd name="connisteX7" fmla="*/ 0 w 5333996"/>
                <a:gd name="connsiteY7" fmla="*/ 1854202 h 2057400"/>
                <a:gd name="connisteX8" fmla="*/ 0 w 5333996"/>
                <a:gd name="connsiteY8"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AFRG-PC/AppData/Local/Temp/figmazip/slide_14cd798c2c107d32\datas\earth-12002&amp;216963.svg"/>
            <p:cNvPicPr>
              <a:picLocks noChangeAspect="1"/>
            </p:cNvPicPr>
            <p:nvPr>
              <p:custDataLst>
                <p:tags r:id="rId6"/>
              </p:custDataLst>
            </p:nvPr>
          </p:nvPicPr>
          <p:blipFill>
            <a:blip r:embed="rId7">
              <a:extLst>
                <a:ext uri="{96DAC541-7B7A-43D3-8B79-37D633B846F1}">
                  <asvg:svgBlip xmlns:asvg="http://schemas.microsoft.com/office/drawing/2016/SVG/main" r:embed="rId8" r:link="rId9"/>
                </a:ext>
              </a:extLst>
            </a:blip>
            <a:stretch>
              <a:fillRect/>
            </a:stretch>
          </p:blipFill>
          <p:spPr>
            <a:xfrm>
              <a:off x="1440" y="3780"/>
              <a:ext cx="1440" cy="1440"/>
            </a:xfrm>
            <a:prstGeom prst="rect">
              <a:avLst/>
            </a:prstGeom>
          </p:spPr>
        </p:pic>
        <p:sp>
          <p:nvSpPr>
            <p:cNvPr id="6" name="文本框 5"/>
            <p:cNvSpPr txBox="1"/>
            <p:nvPr>
              <p:custDataLst>
                <p:tags r:id="rId10"/>
              </p:custDataLst>
            </p:nvPr>
          </p:nvSpPr>
          <p:spPr>
            <a:xfrm>
              <a:off x="3280" y="3380"/>
              <a:ext cx="5720" cy="640"/>
            </a:xfrm>
            <a:prstGeom prst="rect">
              <a:avLst/>
            </a:prstGeom>
            <a:noFill/>
          </p:spPr>
          <p:txBody>
            <a:bodyPr wrap="square" lIns="0" tIns="0" rIns="0" bIns="0" rtlCol="0" anchor="t">
              <a:noAutofit/>
            </a:bodyPr>
            <a:p>
              <a:pPr algn="l">
                <a:lnSpc>
                  <a:spcPct val="111000"/>
                </a:lnSpc>
              </a:pPr>
              <a:r>
                <a:rPr lang="zh-CN" altLang="en-US" sz="1900">
                  <a:solidFill>
                    <a:schemeClr val="tx1"/>
                  </a:solidFill>
                  <a:latin typeface="Microsoft YaHei UI" panose="020B0503020204020204" charset="-122"/>
                  <a:ea typeface="Microsoft YaHei UI" panose="020B0503020204020204" charset="-122"/>
                </a:rPr>
                <a:t>自动化渗透测试在金融行业的应用</a:t>
              </a:r>
              <a:endParaRPr lang="zh-CN" altLang="en-US" sz="19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11"/>
              </p:custDataLst>
            </p:nvPr>
          </p:nvSpPr>
          <p:spPr>
            <a:xfrm>
              <a:off x="328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某银行通过自动化工具发现系统漏洞，及时修补，避免了潜在的金融风险。</a:t>
              </a:r>
              <a:endParaRPr lang="zh-CN" altLang="en-US" sz="1600">
                <a:solidFill>
                  <a:schemeClr val="tx1"/>
                </a:solidFill>
                <a:latin typeface="Microsoft YaHei UI" panose="020B0503020204020204" charset="-122"/>
                <a:ea typeface="Microsoft YaHei UI" panose="020B0503020204020204" charset="-122"/>
              </a:endParaRPr>
            </a:p>
          </p:txBody>
        </p:sp>
        <p:sp>
          <p:nvSpPr>
            <p:cNvPr id="8" name="任意多边形 7"/>
            <p:cNvSpPr/>
            <p:nvPr>
              <p:custDataLst>
                <p:tags r:id="rId12"/>
              </p:custDataLst>
            </p:nvPr>
          </p:nvSpPr>
          <p:spPr>
            <a:xfrm>
              <a:off x="960" y="6600"/>
              <a:ext cx="8399" cy="3240"/>
            </a:xfrm>
            <a:custGeom>
              <a:avLst/>
              <a:gdLst>
                <a:gd name="connisteX0" fmla="*/ 0 w 5333996"/>
                <a:gd name="connsiteY0" fmla="*/ 203197 h 2057400"/>
                <a:gd name="connisteX1" fmla="*/ 203197 w 5333996"/>
                <a:gd name="connsiteY1" fmla="*/ 0 h 2057400"/>
                <a:gd name="connisteX2" fmla="*/ 5130798 w 5333996"/>
                <a:gd name="connsiteY2" fmla="*/ 0 h 2057400"/>
                <a:gd name="connisteX3" fmla="*/ 5333996 w 5333996"/>
                <a:gd name="connsiteY3" fmla="*/ 203197 h 2057400"/>
                <a:gd name="connisteX4" fmla="*/ 5333996 w 5333996"/>
                <a:gd name="connsiteY4" fmla="*/ 1854202 h 2057400"/>
                <a:gd name="connisteX5" fmla="*/ 5130798 w 5333996"/>
                <a:gd name="connsiteY5" fmla="*/ 2057400 h 2057400"/>
                <a:gd name="connisteX6" fmla="*/ 203197 w 5333996"/>
                <a:gd name="connsiteY6" fmla="*/ 2057400 h 2057400"/>
                <a:gd name="connisteX7" fmla="*/ 0 w 5333996"/>
                <a:gd name="connsiteY7" fmla="*/ 1854202 h 2057400"/>
                <a:gd name="connisteX8" fmla="*/ 0 w 5333996"/>
                <a:gd name="connsiteY8"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descr="C:/Users/AFRG-PC/AppData/Local/Temp/figmazip/slide_14cd798c2c107d32\datas\earth-12002&amp;216991.svg"/>
            <p:cNvPicPr>
              <a:picLocks noChangeAspect="1"/>
            </p:cNvPicPr>
            <p:nvPr>
              <p:custDataLst>
                <p:tags r:id="rId13"/>
              </p:custDataLst>
            </p:nvPr>
          </p:nvPicPr>
          <p:blipFill>
            <a:blip r:embed="rId14">
              <a:extLst>
                <a:ext uri="{96DAC541-7B7A-43D3-8B79-37D633B846F1}">
                  <asvg:svgBlip xmlns:asvg="http://schemas.microsoft.com/office/drawing/2016/SVG/main" r:embed="rId15" r:link="rId16"/>
                </a:ext>
              </a:extLst>
            </a:blip>
            <a:stretch>
              <a:fillRect/>
            </a:stretch>
          </p:blipFill>
          <p:spPr>
            <a:xfrm>
              <a:off x="1440" y="7499"/>
              <a:ext cx="1440" cy="1440"/>
            </a:xfrm>
            <a:prstGeom prst="rect">
              <a:avLst/>
            </a:prstGeom>
          </p:spPr>
        </p:pic>
        <p:sp>
          <p:nvSpPr>
            <p:cNvPr id="10" name="文本框 9"/>
            <p:cNvSpPr txBox="1"/>
            <p:nvPr>
              <p:custDataLst>
                <p:tags r:id="rId17"/>
              </p:custDataLst>
            </p:nvPr>
          </p:nvSpPr>
          <p:spPr>
            <a:xfrm>
              <a:off x="3280" y="7100"/>
              <a:ext cx="5720" cy="640"/>
            </a:xfrm>
            <a:prstGeom prst="rect">
              <a:avLst/>
            </a:prstGeom>
            <a:noFill/>
          </p:spPr>
          <p:txBody>
            <a:bodyPr wrap="square" lIns="0" tIns="0" rIns="0" bIns="0" rtlCol="0" anchor="t">
              <a:noAutofit/>
            </a:bodyPr>
            <a:p>
              <a:pPr algn="l">
                <a:lnSpc>
                  <a:spcPct val="111000"/>
                </a:lnSpc>
              </a:pPr>
              <a:r>
                <a:rPr lang="zh-CN" altLang="en-US" sz="1900">
                  <a:solidFill>
                    <a:schemeClr val="bg1"/>
                  </a:solidFill>
                  <a:latin typeface="Microsoft YaHei UI" panose="020B0503020204020204" charset="-122"/>
                  <a:ea typeface="Microsoft YaHei UI" panose="020B0503020204020204" charset="-122"/>
                </a:rPr>
                <a:t>自动化渗透测试在政府机构的实施</a:t>
              </a:r>
              <a:endParaRPr lang="zh-CN" altLang="en-US" sz="19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8"/>
              </p:custDataLst>
            </p:nvPr>
          </p:nvSpPr>
          <p:spPr>
            <a:xfrm>
              <a:off x="3280" y="7900"/>
              <a:ext cx="56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某政府部门部署自动化渗透测试，成功检测并强化了关键基础设施的网络安全防护。</a:t>
              </a:r>
              <a:endParaRPr lang="zh-CN" altLang="en-US" sz="1600">
                <a:solidFill>
                  <a:schemeClr val="bg1"/>
                </a:solidFill>
                <a:latin typeface="Microsoft YaHei UI" panose="020B0503020204020204" charset="-122"/>
                <a:ea typeface="Microsoft YaHei UI" panose="020B0503020204020204" charset="-122"/>
              </a:endParaRPr>
            </a:p>
          </p:txBody>
        </p:sp>
        <p:sp>
          <p:nvSpPr>
            <p:cNvPr id="12" name="任意多边形 11"/>
            <p:cNvSpPr/>
            <p:nvPr>
              <p:custDataLst>
                <p:tags r:id="rId19"/>
              </p:custDataLst>
            </p:nvPr>
          </p:nvSpPr>
          <p:spPr>
            <a:xfrm>
              <a:off x="9840" y="2880"/>
              <a:ext cx="8400" cy="3240"/>
            </a:xfrm>
            <a:custGeom>
              <a:avLst/>
              <a:gdLst>
                <a:gd name="connisteX0" fmla="*/ 0 w 5333996"/>
                <a:gd name="connsiteY0" fmla="*/ 203197 h 2057400"/>
                <a:gd name="connisteX1" fmla="*/ 203197 w 5333996"/>
                <a:gd name="connsiteY1" fmla="*/ 0 h 2057400"/>
                <a:gd name="connisteX2" fmla="*/ 5130798 w 5333996"/>
                <a:gd name="connsiteY2" fmla="*/ 0 h 2057400"/>
                <a:gd name="connisteX3" fmla="*/ 5333996 w 5333996"/>
                <a:gd name="connsiteY3" fmla="*/ 203197 h 2057400"/>
                <a:gd name="connisteX4" fmla="*/ 5333996 w 5333996"/>
                <a:gd name="connsiteY4" fmla="*/ 1854202 h 2057400"/>
                <a:gd name="connisteX5" fmla="*/ 5130798 w 5333996"/>
                <a:gd name="connsiteY5" fmla="*/ 2057400 h 2057400"/>
                <a:gd name="connisteX6" fmla="*/ 203197 w 5333996"/>
                <a:gd name="connsiteY6" fmla="*/ 2057400 h 2057400"/>
                <a:gd name="connisteX7" fmla="*/ 0 w 5333996"/>
                <a:gd name="connsiteY7" fmla="*/ 1854202 h 2057400"/>
                <a:gd name="connisteX8" fmla="*/ 0 w 5333996"/>
                <a:gd name="connsiteY8"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C:/Users/AFRG-PC/AppData/Local/Temp/figmazip/slide_14cd798c2c107d32\datas\earth-12002&amp;217037.svg"/>
            <p:cNvPicPr>
              <a:picLocks noChangeAspect="1"/>
            </p:cNvPicPr>
            <p:nvPr>
              <p:custDataLst>
                <p:tags r:id="rId20"/>
              </p:custDataLst>
            </p:nvPr>
          </p:nvPicPr>
          <p:blipFill>
            <a:blip r:embed="rId21">
              <a:extLst>
                <a:ext uri="{96DAC541-7B7A-43D3-8B79-37D633B846F1}">
                  <asvg:svgBlip xmlns:asvg="http://schemas.microsoft.com/office/drawing/2016/SVG/main" r:embed="rId22" r:link="rId23"/>
                </a:ext>
              </a:extLst>
            </a:blip>
            <a:stretch>
              <a:fillRect/>
            </a:stretch>
          </p:blipFill>
          <p:spPr>
            <a:xfrm>
              <a:off x="10320" y="3780"/>
              <a:ext cx="1440" cy="1440"/>
            </a:xfrm>
            <a:prstGeom prst="rect">
              <a:avLst/>
            </a:prstGeom>
          </p:spPr>
        </p:pic>
        <p:sp>
          <p:nvSpPr>
            <p:cNvPr id="14" name="文本框 13"/>
            <p:cNvSpPr txBox="1"/>
            <p:nvPr>
              <p:custDataLst>
                <p:tags r:id="rId24"/>
              </p:custDataLst>
            </p:nvPr>
          </p:nvSpPr>
          <p:spPr>
            <a:xfrm>
              <a:off x="12160" y="3380"/>
              <a:ext cx="5720" cy="640"/>
            </a:xfrm>
            <a:prstGeom prst="rect">
              <a:avLst/>
            </a:prstGeom>
            <a:noFill/>
          </p:spPr>
          <p:txBody>
            <a:bodyPr wrap="square" lIns="0" tIns="0" rIns="0" bIns="0" rtlCol="0" anchor="t">
              <a:noAutofit/>
            </a:bodyPr>
            <a:p>
              <a:pPr algn="l">
                <a:lnSpc>
                  <a:spcPct val="111000"/>
                </a:lnSpc>
              </a:pPr>
              <a:r>
                <a:rPr lang="zh-CN" altLang="en-US" sz="1900">
                  <a:solidFill>
                    <a:schemeClr val="bg1"/>
                  </a:solidFill>
                  <a:latin typeface="Microsoft YaHei UI" panose="020B0503020204020204" charset="-122"/>
                  <a:ea typeface="Microsoft YaHei UI" panose="020B0503020204020204" charset="-122"/>
                </a:rPr>
                <a:t>自动化渗透测试在电商领域的运用</a:t>
              </a:r>
              <a:endParaRPr lang="zh-CN" altLang="en-US" sz="19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25"/>
              </p:custDataLst>
            </p:nvPr>
          </p:nvSpPr>
          <p:spPr>
            <a:xfrm>
              <a:off x="1216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一家大型电商平台利用自动化测试快速识别并修复了购物车功能的安全漏洞。</a:t>
              </a:r>
              <a:endParaRPr lang="zh-CN" altLang="en-US" sz="1600">
                <a:solidFill>
                  <a:schemeClr val="bg1"/>
                </a:solidFill>
                <a:latin typeface="Microsoft YaHei UI" panose="020B0503020204020204" charset="-122"/>
                <a:ea typeface="Microsoft YaHei UI" panose="020B0503020204020204" charset="-122"/>
              </a:endParaRPr>
            </a:p>
          </p:txBody>
        </p:sp>
        <p:sp>
          <p:nvSpPr>
            <p:cNvPr id="16" name="任意多边形 15"/>
            <p:cNvSpPr/>
            <p:nvPr>
              <p:custDataLst>
                <p:tags r:id="rId26"/>
              </p:custDataLst>
            </p:nvPr>
          </p:nvSpPr>
          <p:spPr>
            <a:xfrm>
              <a:off x="9840" y="6600"/>
              <a:ext cx="8400" cy="3240"/>
            </a:xfrm>
            <a:custGeom>
              <a:avLst/>
              <a:gdLst>
                <a:gd name="connisteX0" fmla="*/ 0 w 5333996"/>
                <a:gd name="connsiteY0" fmla="*/ 203197 h 2057400"/>
                <a:gd name="connisteX1" fmla="*/ 203197 w 5333996"/>
                <a:gd name="connsiteY1" fmla="*/ 0 h 2057400"/>
                <a:gd name="connisteX2" fmla="*/ 5130798 w 5333996"/>
                <a:gd name="connsiteY2" fmla="*/ 0 h 2057400"/>
                <a:gd name="connisteX3" fmla="*/ 5333996 w 5333996"/>
                <a:gd name="connsiteY3" fmla="*/ 203197 h 2057400"/>
                <a:gd name="connisteX4" fmla="*/ 5333996 w 5333996"/>
                <a:gd name="connsiteY4" fmla="*/ 1854202 h 2057400"/>
                <a:gd name="connisteX5" fmla="*/ 5130798 w 5333996"/>
                <a:gd name="connsiteY5" fmla="*/ 2057400 h 2057400"/>
                <a:gd name="connisteX6" fmla="*/ 203197 w 5333996"/>
                <a:gd name="connsiteY6" fmla="*/ 2057400 h 2057400"/>
                <a:gd name="connisteX7" fmla="*/ 0 w 5333996"/>
                <a:gd name="connsiteY7" fmla="*/ 1854202 h 2057400"/>
                <a:gd name="connisteX8" fmla="*/ 0 w 5333996"/>
                <a:gd name="connsiteY8"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AFRG-PC/AppData/Local/Temp/figmazip/slide_14cd798c2c107d32\datas\earth-12002&amp;217065.svg"/>
            <p:cNvPicPr>
              <a:picLocks noChangeAspect="1"/>
            </p:cNvPicPr>
            <p:nvPr>
              <p:custDataLst>
                <p:tags r:id="rId27"/>
              </p:custDataLst>
            </p:nvPr>
          </p:nvPicPr>
          <p:blipFill>
            <a:blip r:embed="rId28">
              <a:extLst>
                <a:ext uri="{96DAC541-7B7A-43D3-8B79-37D633B846F1}">
                  <asvg:svgBlip xmlns:asvg="http://schemas.microsoft.com/office/drawing/2016/SVG/main" r:embed="rId29" r:link="rId30"/>
                </a:ext>
              </a:extLst>
            </a:blip>
            <a:stretch>
              <a:fillRect/>
            </a:stretch>
          </p:blipFill>
          <p:spPr>
            <a:xfrm>
              <a:off x="10320" y="7499"/>
              <a:ext cx="1440" cy="1440"/>
            </a:xfrm>
            <a:prstGeom prst="rect">
              <a:avLst/>
            </a:prstGeom>
          </p:spPr>
        </p:pic>
        <p:sp>
          <p:nvSpPr>
            <p:cNvPr id="18" name="文本框 17"/>
            <p:cNvSpPr txBox="1"/>
            <p:nvPr>
              <p:custDataLst>
                <p:tags r:id="rId31"/>
              </p:custDataLst>
            </p:nvPr>
          </p:nvSpPr>
          <p:spPr>
            <a:xfrm>
              <a:off x="12160" y="7100"/>
              <a:ext cx="5720" cy="640"/>
            </a:xfrm>
            <a:prstGeom prst="rect">
              <a:avLst/>
            </a:prstGeom>
            <a:noFill/>
          </p:spPr>
          <p:txBody>
            <a:bodyPr wrap="square" lIns="0" tIns="0" rIns="0" bIns="0" rtlCol="0" anchor="t">
              <a:noAutofit/>
            </a:bodyPr>
            <a:p>
              <a:pPr algn="l">
                <a:lnSpc>
                  <a:spcPct val="111000"/>
                </a:lnSpc>
              </a:pPr>
              <a:r>
                <a:rPr lang="zh-CN" altLang="en-US" sz="1900">
                  <a:solidFill>
                    <a:schemeClr val="tx1"/>
                  </a:solidFill>
                  <a:latin typeface="Microsoft YaHei UI" panose="020B0503020204020204" charset="-122"/>
                  <a:ea typeface="Microsoft YaHei UI" panose="020B0503020204020204" charset="-122"/>
                </a:rPr>
                <a:t>自动化渗透测试在医疗行业的实践</a:t>
              </a:r>
              <a:endParaRPr lang="zh-CN" altLang="en-US" sz="1900">
                <a:solidFill>
                  <a:schemeClr val="tx1"/>
                </a:solidFill>
                <a:latin typeface="Microsoft YaHei UI" panose="020B0503020204020204" charset="-122"/>
                <a:ea typeface="Microsoft YaHei UI" panose="020B0503020204020204" charset="-122"/>
              </a:endParaRPr>
            </a:p>
          </p:txBody>
        </p:sp>
        <p:sp>
          <p:nvSpPr>
            <p:cNvPr id="19" name="文本框 18"/>
            <p:cNvSpPr txBox="1"/>
            <p:nvPr>
              <p:custDataLst>
                <p:tags r:id="rId32"/>
              </p:custDataLst>
            </p:nvPr>
          </p:nvSpPr>
          <p:spPr>
            <a:xfrm>
              <a:off x="12160" y="790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一家医院通过自动化测试工具，确保了患者数据的安全性，防止了数据泄露事件的发生。</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3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0"/>
            <a:ext cx="12191365" cy="2590165"/>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0"/>
            <a:ext cx="4101465" cy="2026285"/>
          </a:xfrm>
          <a:custGeom>
            <a:avLst/>
            <a:gdLst>
              <a:gd name="connisteX0" fmla="*/ 4102098 w 4102098"/>
              <a:gd name="connsiteY0" fmla="*/ 0 h 2026694"/>
              <a:gd name="connisteX1" fmla="*/ 0 w 4102098"/>
              <a:gd name="connsiteY1" fmla="*/ 0 h 2026694"/>
              <a:gd name="connisteX2" fmla="*/ 0 w 4102098"/>
              <a:gd name="connsiteY2" fmla="*/ 1054102 h 2026694"/>
              <a:gd name="connisteX3" fmla="*/ 1128963 w 4102098"/>
              <a:gd name="connsiteY3" fmla="*/ 1959659 h 2026694"/>
              <a:gd name="connisteX4" fmla="*/ 1503511 w 4102098"/>
              <a:gd name="connsiteY4" fmla="*/ 1965009 h 2026694"/>
              <a:gd name="connisteX5" fmla="*/ 4102098 w 4102098"/>
              <a:gd name="connsiteY5" fmla="*/ 0 h 202669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4102099" h="2026694">
                <a:moveTo>
                  <a:pt x="4102099" y="0"/>
                </a:moveTo>
                <a:lnTo>
                  <a:pt x="0" y="0"/>
                </a:lnTo>
                <a:lnTo>
                  <a:pt x="0" y="1054102"/>
                </a:lnTo>
                <a:lnTo>
                  <a:pt x="1128964" y="1959660"/>
                </a:lnTo>
                <a:cubicBezTo>
                  <a:pt x="1237860" y="2047003"/>
                  <a:pt x="1392174" y="2049207"/>
                  <a:pt x="1503511" y="1965009"/>
                </a:cubicBezTo>
                <a:lnTo>
                  <a:pt x="4102099"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539752" y="609603"/>
            <a:ext cx="11112502" cy="761997"/>
          </a:xfrm>
          <a:prstGeom prst="rect">
            <a:avLst/>
          </a:prstGeom>
          <a:noFill/>
        </p:spPr>
        <p:txBody>
          <a:bodyPr wrap="square" lIns="0" tIns="0" rIns="0" bIns="0" rtlCol="0" anchor="t">
            <a:noAutofit/>
          </a:bodyPr>
          <a:p>
            <a:pPr algn="ctr">
              <a:lnSpc>
                <a:spcPct val="114000"/>
              </a:lnSpc>
            </a:pPr>
            <a:r>
              <a:rPr lang="zh-CN" altLang="en-US" sz="4400" b="1">
                <a:solidFill>
                  <a:schemeClr val="bg1"/>
                </a:solidFill>
                <a:latin typeface="Microsoft YaHei UI" panose="020B0503020204020204" charset="-122"/>
                <a:ea typeface="Microsoft YaHei UI" panose="020B0503020204020204" charset="-122"/>
              </a:rPr>
              <a:t>视觉：传统PTaaS与AI增强型对比</a:t>
            </a:r>
            <a:endParaRPr lang="zh-CN" altLang="en-US" sz="4400" b="1">
              <a:solidFill>
                <a:schemeClr val="bg1"/>
              </a:solidFill>
              <a:latin typeface="Microsoft YaHei UI" panose="020B0503020204020204" charset="-122"/>
              <a:ea typeface="Microsoft YaHei UI" panose="020B0503020204020204" charset="-122"/>
            </a:endParaRPr>
          </a:p>
        </p:txBody>
      </p:sp>
      <p:grpSp>
        <p:nvGrpSpPr>
          <p:cNvPr id="17" name="组合 16"/>
          <p:cNvGrpSpPr/>
          <p:nvPr/>
        </p:nvGrpSpPr>
        <p:grpSpPr>
          <a:xfrm>
            <a:off x="571500" y="2870200"/>
            <a:ext cx="11049000" cy="2946400"/>
            <a:chOff x="900" y="4520"/>
            <a:chExt cx="17400" cy="4640"/>
          </a:xfrm>
        </p:grpSpPr>
        <p:sp>
          <p:nvSpPr>
            <p:cNvPr id="5" name="任意多边形 4"/>
            <p:cNvSpPr/>
            <p:nvPr>
              <p:custDataLst>
                <p:tags r:id="rId4"/>
              </p:custDataLst>
            </p:nvPr>
          </p:nvSpPr>
          <p:spPr>
            <a:xfrm>
              <a:off x="2560" y="4520"/>
              <a:ext cx="1919" cy="1919"/>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2830" y="480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01</a:t>
              </a:r>
              <a:endParaRPr lang="zh-CN" altLang="en-US" sz="48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900" y="6920"/>
              <a:ext cx="5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测试流程的自动化程度</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920" y="7720"/>
              <a:ext cx="5200" cy="144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传统PTaaS依赖预设脚本，而AI增强型通过机器学习优化测试流程，实现更高程度的自动化。</a:t>
              </a:r>
              <a:endParaRPr lang="zh-CN" altLang="en-US" sz="16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8"/>
              </p:custDataLst>
            </p:nvPr>
          </p:nvSpPr>
          <p:spPr>
            <a:xfrm>
              <a:off x="8640" y="4520"/>
              <a:ext cx="1919" cy="1919"/>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9"/>
              </p:custDataLst>
            </p:nvPr>
          </p:nvSpPr>
          <p:spPr>
            <a:xfrm>
              <a:off x="8910" y="480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02</a:t>
              </a:r>
              <a:endParaRPr lang="zh-CN" altLang="en-US" sz="48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6980" y="6920"/>
              <a:ext cx="5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威胁检测与响应速度</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7000" y="7720"/>
              <a:ext cx="5200" cy="144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AI增强型PTaaS利用深度学习快速识别威胁，响应速度远超传统PTaaS，缩短安全漏洞暴露时间。</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2"/>
              </p:custDataLst>
            </p:nvPr>
          </p:nvSpPr>
          <p:spPr>
            <a:xfrm>
              <a:off x="14720" y="4520"/>
              <a:ext cx="1920" cy="1919"/>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3"/>
              </p:custDataLst>
            </p:nvPr>
          </p:nvSpPr>
          <p:spPr>
            <a:xfrm>
              <a:off x="14990" y="480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03</a:t>
              </a:r>
              <a:endParaRPr lang="zh-CN" altLang="en-US" sz="48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3060" y="6920"/>
              <a:ext cx="5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结果分析与报告生成</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5"/>
              </p:custDataLst>
            </p:nvPr>
          </p:nvSpPr>
          <p:spPr>
            <a:xfrm>
              <a:off x="13080" y="7720"/>
              <a:ext cx="5200" cy="144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AI技术能够提供更深入的数据分析和自动生成详细的渗透测试报告，提高效率和准确性。</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安全知识库与智能决策</a:t>
            </a:r>
            <a:endParaRPr lang="zh-CN" altLang="en-US"/>
          </a:p>
        </p:txBody>
      </p:sp>
      <p:sp>
        <p:nvSpPr>
          <p:cNvPr id="3" name="文本占位符 2"/>
          <p:cNvSpPr>
            <a:spLocks noGrp="1"/>
          </p:cNvSpPr>
          <p:nvPr>
            <p:ph type="body" idx="14"/>
            <p:custDataLst>
              <p:tags r:id="rId2"/>
            </p:custDataLst>
          </p:nvPr>
        </p:nvSpPr>
        <p:spPr/>
        <p:txBody>
          <a:bodyPr/>
          <a:p>
            <a:r>
              <a:rPr lang="zh-CN" altLang="en-US"/>
              <a:t>04</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4051304" y="609603"/>
            <a:ext cx="7531099" cy="761997"/>
          </a:xfrm>
          <a:prstGeom prst="rect">
            <a:avLst/>
          </a:prstGeom>
          <a:noFill/>
        </p:spPr>
        <p:txBody>
          <a:bodyPr wrap="square" lIns="0" tIns="0" rIns="0" bIns="0" rtlCol="0" anchor="t">
            <a:noAutofit/>
          </a:bodyPr>
          <a:p>
            <a:pPr algn="r">
              <a:lnSpc>
                <a:spcPct val="114000"/>
              </a:lnSpc>
            </a:pPr>
            <a:r>
              <a:rPr lang="zh-CN" altLang="en-US" sz="4400" b="1">
                <a:solidFill>
                  <a:schemeClr val="tx1"/>
                </a:solidFill>
                <a:latin typeface="Microsoft YaHei UI" panose="020B0503020204020204" charset="-122"/>
                <a:ea typeface="Microsoft YaHei UI" panose="020B0503020204020204" charset="-122"/>
              </a:rPr>
              <a:t>动态知识图谱构建</a:t>
            </a:r>
            <a:endParaRPr lang="zh-CN" altLang="en-US" sz="4400" b="1">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rot="10800000" flipV="1">
            <a:off x="0"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0 w 1371600"/>
              <a:gd name="connsiteY3" fmla="*/ 6858000 h 6858000"/>
              <a:gd name="connisteX4" fmla="*/ 0 w 13716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1371600" h="6858000">
                <a:moveTo>
                  <a:pt x="0" y="0"/>
                </a:moveTo>
                <a:lnTo>
                  <a:pt x="1371600" y="0"/>
                </a:lnTo>
                <a:lnTo>
                  <a:pt x="1371600" y="6858000"/>
                </a:lnTo>
                <a:lnTo>
                  <a:pt x="0" y="6858000"/>
                </a:ln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3"/>
            </p:custDataLst>
          </p:nvPr>
        </p:nvSpPr>
        <p:spPr>
          <a:xfrm rot="10800000" flipV="1">
            <a:off x="0" y="1234129"/>
            <a:ext cx="3561080" cy="5623560"/>
          </a:xfrm>
          <a:custGeom>
            <a:avLst/>
            <a:gdLst>
              <a:gd name="connisteX0" fmla="*/ 3561185 w 3561176"/>
              <a:gd name="connsiteY0" fmla="*/ 4816208 h 5623852"/>
              <a:gd name="connisteX1" fmla="*/ 3561185 w 3561176"/>
              <a:gd name="connsiteY1" fmla="*/ 5623852 h 5623852"/>
              <a:gd name="connisteX2" fmla="*/ 1054586 w 3561176"/>
              <a:gd name="connsiteY2" fmla="*/ 5623852 h 5623852"/>
              <a:gd name="connisteX3" fmla="*/ 73600 w 3561176"/>
              <a:gd name="connsiteY3" fmla="*/ 4481922 h 5623852"/>
              <a:gd name="connisteX4" fmla="*/ 72905 w 3561176"/>
              <a:gd name="connsiteY4" fmla="*/ 4085484 h 5623852"/>
              <a:gd name="connisteX5" fmla="*/ 3533406 w 3561176"/>
              <a:gd name="connsiteY5" fmla="*/ 28547 h 5623852"/>
              <a:gd name="connisteX6" fmla="*/ 3561185 w 3561176"/>
              <a:gd name="connsiteY6" fmla="*/ 0 h 5623852"/>
              <a:gd name="connisteX7" fmla="*/ 3561185 w 3561176"/>
              <a:gd name="connsiteY7" fmla="*/ 3747997 h 5623852"/>
              <a:gd name="connisteX8" fmla="*/ 3273295 w 3561176"/>
              <a:gd name="connsiteY8" fmla="*/ 4085484 h 5623852"/>
              <a:gd name="connisteX9" fmla="*/ 3274000 w 3561176"/>
              <a:gd name="connsiteY9" fmla="*/ 4481922 h 5623852"/>
              <a:gd name="connisteX10" fmla="*/ 3561185 w 3561176"/>
              <a:gd name="connsiteY10" fmla="*/ 4816208 h 562385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pathLst>
              <a:path w="3561177" h="5623853">
                <a:moveTo>
                  <a:pt x="3561186" y="4816209"/>
                </a:moveTo>
                <a:lnTo>
                  <a:pt x="3561186" y="5623853"/>
                </a:lnTo>
                <a:lnTo>
                  <a:pt x="1054587" y="5623853"/>
                </a:lnTo>
                <a:lnTo>
                  <a:pt x="73600" y="4481922"/>
                </a:lnTo>
                <a:cubicBezTo>
                  <a:pt x="-24268" y="4367988"/>
                  <a:pt x="-24561" y="4199766"/>
                  <a:pt x="72905" y="4085484"/>
                </a:cubicBezTo>
                <a:lnTo>
                  <a:pt x="3533406" y="28548"/>
                </a:lnTo>
                <a:cubicBezTo>
                  <a:pt x="3542093" y="18370"/>
                  <a:pt x="3551365" y="8842"/>
                  <a:pt x="3561186" y="0"/>
                </a:cubicBezTo>
                <a:lnTo>
                  <a:pt x="3561186" y="3747998"/>
                </a:lnTo>
                <a:lnTo>
                  <a:pt x="3273296" y="4085484"/>
                </a:lnTo>
                <a:cubicBezTo>
                  <a:pt x="3175839" y="4199766"/>
                  <a:pt x="3176132" y="4367988"/>
                  <a:pt x="3274000" y="4481922"/>
                </a:cubicBezTo>
                <a:lnTo>
                  <a:pt x="3561186" y="4816209"/>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2438400" y="1828800"/>
            <a:ext cx="9144000" cy="4419604"/>
            <a:chOff x="3840" y="2880"/>
            <a:chExt cx="14400" cy="6960"/>
          </a:xfrm>
        </p:grpSpPr>
        <p:pic>
          <p:nvPicPr>
            <p:cNvPr id="5" name="图片 4" descr="C:/Users/AFRG-PC/AppData/Roaming/Kingsoft/office6/wppai/generateppt/06e3ac06-c150-47f2-acf6-76f54abf6805.jpg06e3ac06-c150-47f2-acf6-76f54abf6805"/>
            <p:cNvPicPr preferRelativeResize="0">
              <a:picLocks noChangeAspect="1"/>
            </p:cNvPicPr>
            <p:nvPr>
              <p:custDataLst>
                <p:tags r:id="rId4"/>
              </p:custDataLst>
            </p:nvPr>
          </p:nvPicPr>
          <p:blipFill>
            <a:blip r:embed="rId5"/>
            <a:srcRect t="249" b="316"/>
            <a:stretch>
              <a:fillRect/>
            </a:stretch>
          </p:blipFill>
          <p:spPr>
            <a:xfrm>
              <a:off x="3840" y="2880"/>
              <a:ext cx="7080" cy="3680"/>
            </a:xfrm>
            <a:custGeom>
              <a:avLst/>
              <a:gdLst>
                <a:gd name="connisteX0" fmla="*/ 0 w 4495803"/>
                <a:gd name="connsiteY0" fmla="*/ 203197 h 2336804"/>
                <a:gd name="connisteX1" fmla="*/ 203197 w 4495803"/>
                <a:gd name="connsiteY1" fmla="*/ 0 h 2336804"/>
                <a:gd name="connisteX2" fmla="*/ 4292595 w 4495803"/>
                <a:gd name="connsiteY2" fmla="*/ 0 h 2336804"/>
                <a:gd name="connisteX3" fmla="*/ 4495803 w 4495803"/>
                <a:gd name="connsiteY3" fmla="*/ 203197 h 2336804"/>
                <a:gd name="connisteX4" fmla="*/ 4495803 w 4495803"/>
                <a:gd name="connsiteY4" fmla="*/ 2336804 h 2336804"/>
                <a:gd name="connisteX5" fmla="*/ 0 w 4495803"/>
                <a:gd name="connsiteY5" fmla="*/ 2336804 h 2336804"/>
                <a:gd name="connisteX6" fmla="*/ 0 w 4495803"/>
                <a:gd name="connsiteY6" fmla="*/ 203197 h 2336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495803" h="2336804">
                  <a:moveTo>
                    <a:pt x="0" y="203198"/>
                  </a:moveTo>
                  <a:cubicBezTo>
                    <a:pt x="0" y="90974"/>
                    <a:pt x="90974" y="0"/>
                    <a:pt x="203198" y="0"/>
                  </a:cubicBezTo>
                  <a:lnTo>
                    <a:pt x="4292596" y="0"/>
                  </a:lnTo>
                  <a:cubicBezTo>
                    <a:pt x="4404829" y="0"/>
                    <a:pt x="4495803" y="90974"/>
                    <a:pt x="4495803" y="203198"/>
                  </a:cubicBezTo>
                  <a:lnTo>
                    <a:pt x="4495803"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7"/>
              </p:custDataLst>
            </p:nvPr>
          </p:nvSpPr>
          <p:spPr>
            <a:xfrm>
              <a:off x="3840" y="6560"/>
              <a:ext cx="7080" cy="3280"/>
            </a:xfrm>
            <a:custGeom>
              <a:avLst/>
              <a:gdLst>
                <a:gd name="connisteX0" fmla="*/ 0 w 4495803"/>
                <a:gd name="connsiteY0" fmla="*/ 0 h 2082802"/>
                <a:gd name="connisteX1" fmla="*/ 4495803 w 4495803"/>
                <a:gd name="connsiteY1" fmla="*/ 0 h 2082802"/>
                <a:gd name="connisteX2" fmla="*/ 4495803 w 4495803"/>
                <a:gd name="connsiteY2" fmla="*/ 1879604 h 2082802"/>
                <a:gd name="connisteX3" fmla="*/ 4292595 w 4495803"/>
                <a:gd name="connsiteY3" fmla="*/ 2082802 h 2082802"/>
                <a:gd name="connisteX4" fmla="*/ 203197 w 4495803"/>
                <a:gd name="connsiteY4" fmla="*/ 2082802 h 2082802"/>
                <a:gd name="connisteX5" fmla="*/ 0 w 4495803"/>
                <a:gd name="connsiteY5" fmla="*/ 1879604 h 2082802"/>
                <a:gd name="connisteX6" fmla="*/ 0 w 4495803"/>
                <a:gd name="connsiteY6" fmla="*/ 0 h 20828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495803" h="2082802">
                  <a:moveTo>
                    <a:pt x="0" y="0"/>
                  </a:moveTo>
                  <a:lnTo>
                    <a:pt x="4495803" y="0"/>
                  </a:lnTo>
                  <a:lnTo>
                    <a:pt x="4495803" y="1879604"/>
                  </a:lnTo>
                  <a:cubicBezTo>
                    <a:pt x="4495803" y="1991828"/>
                    <a:pt x="4404829" y="2082802"/>
                    <a:pt x="4292596"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AFRG-PC/AppData/Roaming/Kingsoft/office6/wppai/generateppt/e2e9ff3f09c67ba6521abfc76c4853b6.jpge2e9ff3f09c67ba6521abfc76c4853b6"/>
            <p:cNvPicPr preferRelativeResize="0">
              <a:picLocks noChangeAspect="1"/>
            </p:cNvPicPr>
            <p:nvPr>
              <p:custDataLst>
                <p:tags r:id="rId8"/>
              </p:custDataLst>
            </p:nvPr>
          </p:nvPicPr>
          <p:blipFill>
            <a:blip r:embed="rId9"/>
            <a:srcRect l="-7" t="3786" r="7" b="3786"/>
            <a:stretch>
              <a:fillRect/>
            </a:stretch>
          </p:blipFill>
          <p:spPr>
            <a:xfrm>
              <a:off x="11160" y="2880"/>
              <a:ext cx="7080" cy="3680"/>
            </a:xfrm>
            <a:custGeom>
              <a:avLst/>
              <a:gdLst>
                <a:gd name="connisteX0" fmla="*/ 0 w 4495803"/>
                <a:gd name="connsiteY0" fmla="*/ 203197 h 2336804"/>
                <a:gd name="connisteX1" fmla="*/ 203197 w 4495803"/>
                <a:gd name="connsiteY1" fmla="*/ 0 h 2336804"/>
                <a:gd name="connisteX2" fmla="*/ 4292595 w 4495803"/>
                <a:gd name="connsiteY2" fmla="*/ 0 h 2336804"/>
                <a:gd name="connisteX3" fmla="*/ 4495803 w 4495803"/>
                <a:gd name="connsiteY3" fmla="*/ 203197 h 2336804"/>
                <a:gd name="connisteX4" fmla="*/ 4495803 w 4495803"/>
                <a:gd name="connsiteY4" fmla="*/ 2336804 h 2336804"/>
                <a:gd name="connisteX5" fmla="*/ 0 w 4495803"/>
                <a:gd name="connsiteY5" fmla="*/ 2336804 h 2336804"/>
                <a:gd name="connisteX6" fmla="*/ 0 w 4495803"/>
                <a:gd name="connsiteY6" fmla="*/ 203197 h 2336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495803" h="2336804">
                  <a:moveTo>
                    <a:pt x="0" y="203198"/>
                  </a:moveTo>
                  <a:cubicBezTo>
                    <a:pt x="0" y="90974"/>
                    <a:pt x="90974" y="0"/>
                    <a:pt x="203198" y="0"/>
                  </a:cubicBezTo>
                  <a:lnTo>
                    <a:pt x="4292596" y="0"/>
                  </a:lnTo>
                  <a:cubicBezTo>
                    <a:pt x="4404829" y="0"/>
                    <a:pt x="4495803" y="90974"/>
                    <a:pt x="4495803" y="203198"/>
                  </a:cubicBezTo>
                  <a:lnTo>
                    <a:pt x="4495803"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0"/>
              </p:custDataLst>
            </p:nvPr>
          </p:nvSpPr>
          <p:spPr>
            <a:xfrm>
              <a:off x="11160" y="6560"/>
              <a:ext cx="7080" cy="3280"/>
            </a:xfrm>
            <a:custGeom>
              <a:avLst/>
              <a:gdLst>
                <a:gd name="connisteX0" fmla="*/ 0 w 4495803"/>
                <a:gd name="connsiteY0" fmla="*/ 0 h 2082802"/>
                <a:gd name="connisteX1" fmla="*/ 4495803 w 4495803"/>
                <a:gd name="connsiteY1" fmla="*/ 0 h 2082802"/>
                <a:gd name="connisteX2" fmla="*/ 4495803 w 4495803"/>
                <a:gd name="connsiteY2" fmla="*/ 1879604 h 2082802"/>
                <a:gd name="connisteX3" fmla="*/ 4292595 w 4495803"/>
                <a:gd name="connsiteY3" fmla="*/ 2082802 h 2082802"/>
                <a:gd name="connisteX4" fmla="*/ 203197 w 4495803"/>
                <a:gd name="connsiteY4" fmla="*/ 2082802 h 2082802"/>
                <a:gd name="connisteX5" fmla="*/ 0 w 4495803"/>
                <a:gd name="connsiteY5" fmla="*/ 1879604 h 2082802"/>
                <a:gd name="connisteX6" fmla="*/ 0 w 4495803"/>
                <a:gd name="connsiteY6" fmla="*/ 0 h 20828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495803" h="2082802">
                  <a:moveTo>
                    <a:pt x="0" y="0"/>
                  </a:moveTo>
                  <a:lnTo>
                    <a:pt x="4495803" y="0"/>
                  </a:lnTo>
                  <a:lnTo>
                    <a:pt x="4495803" y="1879604"/>
                  </a:lnTo>
                  <a:cubicBezTo>
                    <a:pt x="4495803" y="1991828"/>
                    <a:pt x="4404829" y="2082802"/>
                    <a:pt x="4292596"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1"/>
              </p:custDataLst>
            </p:nvPr>
          </p:nvSpPr>
          <p:spPr>
            <a:xfrm>
              <a:off x="4320" y="7040"/>
              <a:ext cx="62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实时数据集成</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4320" y="7920"/>
              <a:ext cx="62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动态知识图谱通过集成实时数据流，快速更新安全事件和威胁情报，以应对快速变化的网络环境。</a:t>
              </a:r>
              <a:endParaRPr lang="zh-CN" altLang="en-US" sz="16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3"/>
              </p:custDataLst>
            </p:nvPr>
          </p:nvSpPr>
          <p:spPr>
            <a:xfrm>
              <a:off x="11640" y="7040"/>
              <a:ext cx="62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智能关联分析</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4"/>
              </p:custDataLst>
            </p:nvPr>
          </p:nvSpPr>
          <p:spPr>
            <a:xfrm>
              <a:off x="11640" y="7920"/>
              <a:ext cx="62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利用机器学习算法，动态知识图谱能够智能地关联不同安全事件，揭示潜在的攻击模式和漏洞利用路径。</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AFRG-PC/AppData/Local/Temp/figmazip/slide_17d990539f7d741f\datas\氛围图-12002&amp;324155.png"/>
          <p:cNvPicPr>
            <a:picLocks noChangeAspect="1"/>
          </p:cNvPicPr>
          <p:nvPr>
            <p:custDataLst>
              <p:tags r:id="rId1"/>
            </p:custDataLst>
          </p:nvPr>
        </p:nvPicPr>
        <p:blipFill>
          <a:blip r:embed="rId2" r:link="rId3"/>
          <a:stretch>
            <a:fillRect/>
          </a:stretch>
        </p:blipFill>
        <p:spPr>
          <a:xfrm>
            <a:off x="10362565" y="0"/>
            <a:ext cx="1828800" cy="6858000"/>
          </a:xfrm>
          <a:prstGeom prst="rect">
            <a:avLst/>
          </a:prstGeom>
        </p:spPr>
      </p:pic>
      <p:sp>
        <p:nvSpPr>
          <p:cNvPr id="3" name="文本框 2"/>
          <p:cNvSpPr txBox="1"/>
          <p:nvPr>
            <p:custDataLst>
              <p:tags r:id="rId4"/>
            </p:custDataLst>
          </p:nvPr>
        </p:nvSpPr>
        <p:spPr>
          <a:xfrm>
            <a:off x="6096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智能问答系统应用</a:t>
            </a:r>
            <a:endParaRPr lang="zh-CN" altLang="en-US" sz="4400" b="1">
              <a:solidFill>
                <a:schemeClr val="tx1"/>
              </a:solidFill>
              <a:latin typeface="Microsoft YaHei UI" panose="020B0503020204020204" charset="-122"/>
              <a:ea typeface="Microsoft YaHei UI" panose="020B0503020204020204" charset="-122"/>
            </a:endParaRPr>
          </a:p>
        </p:txBody>
      </p:sp>
      <p:sp>
        <p:nvSpPr>
          <p:cNvPr id="4" name="任意多边形 3"/>
          <p:cNvSpPr/>
          <p:nvPr>
            <p:custDataLst>
              <p:tags r:id="rId5"/>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AFRG-PC/AppData/Roaming/Kingsoft/office6/wppai/generateppt/8e059ae6270c831c28d686b3faceb801.jpg8e059ae6270c831c28d686b3faceb801"/>
          <p:cNvPicPr preferRelativeResize="0">
            <a:picLocks noChangeAspect="1"/>
          </p:cNvPicPr>
          <p:nvPr>
            <p:custDataLst>
              <p:tags r:id="rId6"/>
            </p:custDataLst>
          </p:nvPr>
        </p:nvPicPr>
        <p:blipFill>
          <a:blip r:embed="rId7"/>
          <a:srcRect l="18954"/>
          <a:stretch>
            <a:fillRect/>
          </a:stretch>
        </p:blipFill>
        <p:spPr>
          <a:xfrm>
            <a:off x="609603" y="1828800"/>
            <a:ext cx="3581400" cy="4418965"/>
          </a:xfrm>
          <a:custGeom>
            <a:avLst/>
            <a:gdLst>
              <a:gd name="connisteX0" fmla="*/ 0 w 3581403"/>
              <a:gd name="connsiteY0" fmla="*/ 203197 h 4419596"/>
              <a:gd name="connisteX1" fmla="*/ 203197 w 3581403"/>
              <a:gd name="connsiteY1" fmla="*/ 0 h 4419596"/>
              <a:gd name="connisteX2" fmla="*/ 3581403 w 3581403"/>
              <a:gd name="connsiteY2" fmla="*/ 0 h 4419596"/>
              <a:gd name="connisteX3" fmla="*/ 3581403 w 3581403"/>
              <a:gd name="connsiteY3" fmla="*/ 4419596 h 4419596"/>
              <a:gd name="connisteX4" fmla="*/ 203197 w 3581403"/>
              <a:gd name="connsiteY4" fmla="*/ 4419596 h 4419596"/>
              <a:gd name="connisteX5" fmla="*/ 0 w 3581403"/>
              <a:gd name="connsiteY5" fmla="*/ 4216398 h 4419596"/>
              <a:gd name="connisteX6" fmla="*/ 0 w 35814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81403" h="4419597">
                <a:moveTo>
                  <a:pt x="0" y="203198"/>
                </a:moveTo>
                <a:cubicBezTo>
                  <a:pt x="0" y="90974"/>
                  <a:pt x="90974" y="0"/>
                  <a:pt x="203198" y="0"/>
                </a:cubicBezTo>
                <a:lnTo>
                  <a:pt x="3581403" y="0"/>
                </a:lnTo>
                <a:lnTo>
                  <a:pt x="3581403" y="4419597"/>
                </a:lnTo>
                <a:lnTo>
                  <a:pt x="203198" y="4419597"/>
                </a:lnTo>
                <a:cubicBezTo>
                  <a:pt x="90974" y="4419597"/>
                  <a:pt x="0" y="4328632"/>
                  <a:pt x="0" y="4216399"/>
                </a:cubicBez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9"/>
            </p:custDataLst>
          </p:nvPr>
        </p:nvSpPr>
        <p:spPr>
          <a:xfrm>
            <a:off x="4190997" y="1828800"/>
            <a:ext cx="7391400" cy="4418965"/>
          </a:xfrm>
          <a:custGeom>
            <a:avLst/>
            <a:gdLst>
              <a:gd name="connisteX0" fmla="*/ 0 w 7391396"/>
              <a:gd name="connsiteY0" fmla="*/ 0 h 4419596"/>
              <a:gd name="connisteX1" fmla="*/ 7188198 w 7391396"/>
              <a:gd name="connsiteY1" fmla="*/ 0 h 4419596"/>
              <a:gd name="connisteX2" fmla="*/ 7391396 w 7391396"/>
              <a:gd name="connsiteY2" fmla="*/ 203197 h 4419596"/>
              <a:gd name="connisteX3" fmla="*/ 7391396 w 7391396"/>
              <a:gd name="connsiteY3" fmla="*/ 4216398 h 4419596"/>
              <a:gd name="connisteX4" fmla="*/ 7188198 w 7391396"/>
              <a:gd name="connsiteY4" fmla="*/ 4419596 h 4419596"/>
              <a:gd name="connisteX5" fmla="*/ 0 w 7391396"/>
              <a:gd name="connsiteY5" fmla="*/ 4419596 h 4419596"/>
              <a:gd name="connisteX6" fmla="*/ 0 w 7391396"/>
              <a:gd name="connsiteY6" fmla="*/ 0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391397" h="4419597">
                <a:moveTo>
                  <a:pt x="0" y="0"/>
                </a:moveTo>
                <a:lnTo>
                  <a:pt x="7188199" y="0"/>
                </a:lnTo>
                <a:cubicBezTo>
                  <a:pt x="7300432" y="0"/>
                  <a:pt x="7391397" y="90974"/>
                  <a:pt x="7391397" y="203198"/>
                </a:cubicBezTo>
                <a:lnTo>
                  <a:pt x="7391397" y="4216399"/>
                </a:lnTo>
                <a:cubicBezTo>
                  <a:pt x="7391397" y="4328632"/>
                  <a:pt x="7300432" y="4419597"/>
                  <a:pt x="7188199" y="4419597"/>
                </a:cubicBezTo>
                <a:lnTo>
                  <a:pt x="0" y="4419597"/>
                </a:lnTo>
                <a:lnTo>
                  <a:pt x="0"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4648200" y="2336800"/>
            <a:ext cx="6553200" cy="3403600"/>
            <a:chOff x="7320" y="3680"/>
            <a:chExt cx="10320" cy="5360"/>
          </a:xfrm>
        </p:grpSpPr>
        <p:sp>
          <p:nvSpPr>
            <p:cNvPr id="9" name="文本框 8"/>
            <p:cNvSpPr txBox="1"/>
            <p:nvPr>
              <p:custDataLst>
                <p:tags r:id="rId10"/>
              </p:custDataLst>
            </p:nvPr>
          </p:nvSpPr>
          <p:spPr>
            <a:xfrm>
              <a:off x="7320" y="368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实时威胁检测</a:t>
              </a:r>
              <a:endParaRPr lang="zh-CN" altLang="en-US" sz="2400">
                <a:solidFill>
                  <a:schemeClr val="bg1"/>
                </a:solidFill>
                <a:latin typeface="Microsoft YaHei UI" panose="020B0503020204020204" charset="-122"/>
                <a:ea typeface="Microsoft YaHei UI" panose="020B0503020204020204" charset="-122"/>
              </a:endParaRPr>
            </a:p>
          </p:txBody>
        </p:sp>
        <p:sp>
          <p:nvSpPr>
            <p:cNvPr id="10" name="文本框 9"/>
            <p:cNvSpPr txBox="1"/>
            <p:nvPr>
              <p:custDataLst>
                <p:tags r:id="rId11"/>
              </p:custDataLst>
            </p:nvPr>
          </p:nvSpPr>
          <p:spPr>
            <a:xfrm>
              <a:off x="7320" y="456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智能问答系统可快速识别异常行为，实时响应安全威胁，如检测到可疑登录尝试。</a:t>
              </a:r>
              <a:endParaRPr lang="zh-CN" altLang="en-US" sz="16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7320" y="672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用户行为分析</a:t>
              </a:r>
              <a:endParaRPr lang="zh-CN" altLang="en-US" sz="24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13"/>
              </p:custDataLst>
            </p:nvPr>
          </p:nvSpPr>
          <p:spPr>
            <a:xfrm>
              <a:off x="7320" y="760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通过分析用户行为模式，智能问答系统能够识别潜在的内部威胁或非授权访问。</a:t>
              </a:r>
              <a:endParaRPr lang="zh-CN" altLang="en-US" sz="1600">
                <a:solidFill>
                  <a:schemeClr val="bg1"/>
                </a:solidFill>
                <a:latin typeface="Microsoft YaHei UI" panose="020B0503020204020204" charset="-122"/>
                <a:ea typeface="Microsoft YaHei UI" panose="020B0503020204020204" charset="-122"/>
              </a:endParaRPr>
            </a:p>
          </p:txBody>
        </p:sp>
        <p:sp>
          <p:nvSpPr>
            <p:cNvPr id="13" name="文本框 12"/>
            <p:cNvSpPr txBox="1"/>
            <p:nvPr>
              <p:custDataLst>
                <p:tags r:id="rId14"/>
              </p:custDataLst>
            </p:nvPr>
          </p:nvSpPr>
          <p:spPr>
            <a:xfrm>
              <a:off x="12780" y="368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自动化安全响应</a:t>
              </a:r>
              <a:endParaRPr lang="zh-CN" altLang="en-US" sz="2400">
                <a:solidFill>
                  <a:schemeClr val="bg1"/>
                </a:solidFill>
                <a:latin typeface="Microsoft YaHei UI" panose="020B0503020204020204" charset="-122"/>
                <a:ea typeface="Microsoft YaHei UI" panose="020B0503020204020204" charset="-122"/>
              </a:endParaRPr>
            </a:p>
          </p:txBody>
        </p:sp>
        <p:sp>
          <p:nvSpPr>
            <p:cNvPr id="14" name="文本框 13"/>
            <p:cNvSpPr txBox="1"/>
            <p:nvPr>
              <p:custDataLst>
                <p:tags r:id="rId15"/>
              </p:custDataLst>
            </p:nvPr>
          </p:nvSpPr>
          <p:spPr>
            <a:xfrm>
              <a:off x="12780" y="456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系统通过预设规则自动执行安全措施，例如在检测到恶意软件时自动隔离受影响的设备。</a:t>
              </a:r>
              <a:endParaRPr lang="zh-CN" altLang="en-US" sz="16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6"/>
              </p:custDataLst>
            </p:nvPr>
          </p:nvSpPr>
          <p:spPr>
            <a:xfrm>
              <a:off x="12780" y="672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安全策略优化建议</a:t>
              </a:r>
              <a:endParaRPr lang="zh-CN" altLang="en-US" sz="2400">
                <a:solidFill>
                  <a:schemeClr val="bg1"/>
                </a:solidFill>
                <a:latin typeface="Microsoft YaHei UI" panose="020B0503020204020204" charset="-122"/>
                <a:ea typeface="Microsoft YaHei UI" panose="020B0503020204020204" charset="-122"/>
              </a:endParaRPr>
            </a:p>
          </p:txBody>
        </p:sp>
        <p:sp>
          <p:nvSpPr>
            <p:cNvPr id="16" name="文本框 15"/>
            <p:cNvSpPr txBox="1"/>
            <p:nvPr>
              <p:custDataLst>
                <p:tags r:id="rId17"/>
              </p:custDataLst>
            </p:nvPr>
          </p:nvSpPr>
          <p:spPr>
            <a:xfrm>
              <a:off x="12780" y="760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系统根据收集的数据提供定制化的安全策略改进建议，帮助提升整体防御能力。</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标题 20"/>
          <p:cNvSpPr>
            <a:spLocks noGrp="1"/>
          </p:cNvSpPr>
          <p:nvPr>
            <p:ph type="ctrTitle" idx="13"/>
            <p:custDataLst>
              <p:tags r:id="rId1"/>
            </p:custDataLst>
          </p:nvPr>
        </p:nvSpPr>
        <p:spPr/>
        <p:txBody>
          <a:bodyPr/>
          <a:p>
            <a:r>
              <a:rPr lang="zh-CN" altLang="en-US"/>
              <a:t>目录</a:t>
            </a:r>
            <a:endParaRPr lang="zh-CN" altLang="en-US"/>
          </a:p>
        </p:txBody>
      </p:sp>
      <p:sp>
        <p:nvSpPr>
          <p:cNvPr id="22" name="副标题 21"/>
          <p:cNvSpPr>
            <a:spLocks noGrp="1"/>
          </p:cNvSpPr>
          <p:nvPr>
            <p:ph type="subTitle" idx="14"/>
            <p:custDataLst>
              <p:tags r:id="rId2"/>
            </p:custDataLst>
          </p:nvPr>
        </p:nvSpPr>
        <p:spPr/>
        <p:txBody>
          <a:bodyPr/>
          <a:p>
            <a:r>
              <a:rPr lang="zh-CN" altLang="en-US"/>
              <a:t>CONTENTS</a:t>
            </a:r>
            <a:endParaRPr lang="zh-CN" altLang="en-US"/>
          </a:p>
        </p:txBody>
      </p:sp>
      <p:grpSp>
        <p:nvGrpSpPr>
          <p:cNvPr id="23" name="组合 22"/>
          <p:cNvGrpSpPr/>
          <p:nvPr/>
        </p:nvGrpSpPr>
        <p:grpSpPr>
          <a:xfrm>
            <a:off x="4283075" y="1385570"/>
            <a:ext cx="7375525" cy="4024630"/>
            <a:chOff x="6745" y="2182"/>
            <a:chExt cx="11615" cy="6338"/>
          </a:xfrm>
        </p:grpSpPr>
        <p:sp>
          <p:nvSpPr>
            <p:cNvPr id="2" name="文本框 1"/>
            <p:cNvSpPr txBox="1"/>
            <p:nvPr>
              <p:custDataLst>
                <p:tags r:id="rId3"/>
              </p:custDataLst>
            </p:nvPr>
          </p:nvSpPr>
          <p:spPr>
            <a:xfrm>
              <a:off x="6745" y="21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01</a:t>
              </a:r>
              <a:endParaRPr lang="zh-CN" altLang="en-US" sz="5800">
                <a:solidFill>
                  <a:schemeClr val="accent4"/>
                </a:solidFill>
                <a:latin typeface="Microsoft YaHei UI" panose="020B0503020204020204" charset="-122"/>
                <a:ea typeface="Microsoft YaHei UI" panose="020B0503020204020204" charset="-122"/>
              </a:endParaRPr>
            </a:p>
          </p:txBody>
        </p:sp>
        <p:sp>
          <p:nvSpPr>
            <p:cNvPr id="3" name="矩形 2"/>
            <p:cNvSpPr/>
            <p:nvPr>
              <p:custDataLst>
                <p:tags r:id="rId4"/>
              </p:custDataLst>
            </p:nvPr>
          </p:nvSpPr>
          <p:spPr>
            <a:xfrm>
              <a:off x="870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5"/>
              </p:custDataLst>
            </p:nvPr>
          </p:nvSpPr>
          <p:spPr>
            <a:xfrm>
              <a:off x="912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网络安全挑战与AI机遇</a:t>
              </a:r>
              <a:endParaRPr lang="zh-CN" altLang="en-US" sz="2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6"/>
              </p:custDataLst>
            </p:nvPr>
          </p:nvSpPr>
          <p:spPr>
            <a:xfrm>
              <a:off x="12915" y="21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02</a:t>
              </a:r>
              <a:endParaRPr lang="zh-CN" altLang="en-US" sz="5800">
                <a:solidFill>
                  <a:schemeClr val="accent4"/>
                </a:solidFill>
                <a:latin typeface="Microsoft YaHei UI" panose="020B0503020204020204" charset="-122"/>
                <a:ea typeface="Microsoft YaHei UI" panose="020B0503020204020204" charset="-122"/>
              </a:endParaRPr>
            </a:p>
          </p:txBody>
        </p:sp>
        <p:sp>
          <p:nvSpPr>
            <p:cNvPr id="6" name="矩形 5"/>
            <p:cNvSpPr/>
            <p:nvPr>
              <p:custDataLst>
                <p:tags r:id="rId7"/>
              </p:custDataLst>
            </p:nvPr>
          </p:nvSpPr>
          <p:spPr>
            <a:xfrm>
              <a:off x="1487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1529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智能安全运营（SecOps）</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6745" y="45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03</a:t>
              </a:r>
              <a:endParaRPr lang="zh-CN" altLang="en-US" sz="5800">
                <a:solidFill>
                  <a:schemeClr val="accent4"/>
                </a:solidFill>
                <a:latin typeface="Microsoft YaHei UI" panose="020B0503020204020204" charset="-122"/>
                <a:ea typeface="Microsoft YaHei UI" panose="020B0503020204020204" charset="-122"/>
              </a:endParaRPr>
            </a:p>
          </p:txBody>
        </p:sp>
        <p:sp>
          <p:nvSpPr>
            <p:cNvPr id="9" name="矩形 8"/>
            <p:cNvSpPr/>
            <p:nvPr>
              <p:custDataLst>
                <p:tags r:id="rId10"/>
              </p:custDataLst>
            </p:nvPr>
          </p:nvSpPr>
          <p:spPr>
            <a:xfrm>
              <a:off x="870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1"/>
              </p:custDataLst>
            </p:nvPr>
          </p:nvSpPr>
          <p:spPr>
            <a:xfrm>
              <a:off x="912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自动化渗透测试</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12915" y="45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04</a:t>
              </a:r>
              <a:endParaRPr lang="zh-CN" altLang="en-US" sz="5800">
                <a:solidFill>
                  <a:schemeClr val="accent4"/>
                </a:solidFill>
                <a:latin typeface="Microsoft YaHei UI" panose="020B0503020204020204" charset="-122"/>
                <a:ea typeface="Microsoft YaHei UI" panose="020B0503020204020204" charset="-122"/>
              </a:endParaRPr>
            </a:p>
          </p:txBody>
        </p:sp>
        <p:sp>
          <p:nvSpPr>
            <p:cNvPr id="12" name="矩形 11"/>
            <p:cNvSpPr/>
            <p:nvPr>
              <p:custDataLst>
                <p:tags r:id="rId13"/>
              </p:custDataLst>
            </p:nvPr>
          </p:nvSpPr>
          <p:spPr>
            <a:xfrm>
              <a:off x="1487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14"/>
              </p:custDataLst>
            </p:nvPr>
          </p:nvSpPr>
          <p:spPr>
            <a:xfrm>
              <a:off x="1529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安全知识库与智能决策</a:t>
              </a:r>
              <a:endParaRPr lang="zh-CN" altLang="en-US" sz="24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5"/>
              </p:custDataLst>
            </p:nvPr>
          </p:nvSpPr>
          <p:spPr>
            <a:xfrm>
              <a:off x="6745" y="69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05</a:t>
              </a:r>
              <a:endParaRPr lang="zh-CN" altLang="en-US" sz="5800">
                <a:solidFill>
                  <a:schemeClr val="accent4"/>
                </a:solidFill>
                <a:latin typeface="Microsoft YaHei UI" panose="020B0503020204020204" charset="-122"/>
                <a:ea typeface="Microsoft YaHei UI" panose="020B0503020204020204" charset="-122"/>
              </a:endParaRPr>
            </a:p>
          </p:txBody>
        </p:sp>
        <p:sp>
          <p:nvSpPr>
            <p:cNvPr id="15" name="矩形 14"/>
            <p:cNvSpPr/>
            <p:nvPr>
              <p:custDataLst>
                <p:tags r:id="rId16"/>
              </p:custDataLst>
            </p:nvPr>
          </p:nvSpPr>
          <p:spPr>
            <a:xfrm>
              <a:off x="870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7"/>
              </p:custDataLst>
            </p:nvPr>
          </p:nvSpPr>
          <p:spPr>
            <a:xfrm>
              <a:off x="912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应用效果与案例</a:t>
              </a:r>
              <a:endParaRPr lang="zh-CN" altLang="en-US" sz="24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8"/>
              </p:custDataLst>
            </p:nvPr>
          </p:nvSpPr>
          <p:spPr>
            <a:xfrm>
              <a:off x="12915" y="6982"/>
              <a:ext cx="1670" cy="1523"/>
            </a:xfrm>
            <a:prstGeom prst="rect">
              <a:avLst/>
            </a:prstGeom>
            <a:noFill/>
          </p:spPr>
          <p:txBody>
            <a:bodyPr wrap="square" lIns="0" tIns="0" rIns="0" bIns="0" rtlCol="0" anchor="ctr">
              <a:noAutofit/>
            </a:bodyPr>
            <a:p>
              <a:pPr algn="ctr">
                <a:lnSpc>
                  <a:spcPct val="109000"/>
                </a:lnSpc>
              </a:pPr>
              <a:r>
                <a:rPr lang="zh-CN" altLang="en-US" sz="5800">
                  <a:solidFill>
                    <a:schemeClr val="accent4"/>
                  </a:solidFill>
                  <a:latin typeface="Microsoft YaHei UI" panose="020B0503020204020204" charset="-122"/>
                  <a:ea typeface="Microsoft YaHei UI" panose="020B0503020204020204" charset="-122"/>
                </a:rPr>
                <a:t>06</a:t>
              </a:r>
              <a:endParaRPr lang="zh-CN" altLang="en-US" sz="5800">
                <a:solidFill>
                  <a:schemeClr val="accent4"/>
                </a:solidFill>
                <a:latin typeface="Microsoft YaHei UI" panose="020B0503020204020204" charset="-122"/>
                <a:ea typeface="Microsoft YaHei UI" panose="020B0503020204020204" charset="-122"/>
              </a:endParaRPr>
            </a:p>
          </p:txBody>
        </p:sp>
        <p:sp>
          <p:nvSpPr>
            <p:cNvPr id="18" name="矩形 17"/>
            <p:cNvSpPr/>
            <p:nvPr>
              <p:custDataLst>
                <p:tags r:id="rId19"/>
              </p:custDataLst>
            </p:nvPr>
          </p:nvSpPr>
          <p:spPr>
            <a:xfrm>
              <a:off x="1487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20"/>
              </p:custDataLst>
            </p:nvPr>
          </p:nvSpPr>
          <p:spPr>
            <a:xfrm>
              <a:off x="1529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挑战与未来</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0"/>
            <a:ext cx="12191365" cy="2590165"/>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0"/>
            <a:ext cx="4101465" cy="2026285"/>
          </a:xfrm>
          <a:custGeom>
            <a:avLst/>
            <a:gdLst>
              <a:gd name="connisteX0" fmla="*/ 4102098 w 4102098"/>
              <a:gd name="connsiteY0" fmla="*/ 0 h 2026694"/>
              <a:gd name="connisteX1" fmla="*/ 0 w 4102098"/>
              <a:gd name="connsiteY1" fmla="*/ 0 h 2026694"/>
              <a:gd name="connisteX2" fmla="*/ 0 w 4102098"/>
              <a:gd name="connsiteY2" fmla="*/ 1054102 h 2026694"/>
              <a:gd name="connisteX3" fmla="*/ 1128963 w 4102098"/>
              <a:gd name="connsiteY3" fmla="*/ 1959659 h 2026694"/>
              <a:gd name="connisteX4" fmla="*/ 1503511 w 4102098"/>
              <a:gd name="connsiteY4" fmla="*/ 1965009 h 2026694"/>
              <a:gd name="connisteX5" fmla="*/ 4102098 w 4102098"/>
              <a:gd name="connsiteY5" fmla="*/ 0 h 202669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4102099" h="2026694">
                <a:moveTo>
                  <a:pt x="4102099" y="0"/>
                </a:moveTo>
                <a:lnTo>
                  <a:pt x="0" y="0"/>
                </a:lnTo>
                <a:lnTo>
                  <a:pt x="0" y="1054102"/>
                </a:lnTo>
                <a:lnTo>
                  <a:pt x="1128964" y="1959660"/>
                </a:lnTo>
                <a:cubicBezTo>
                  <a:pt x="1237860" y="2047003"/>
                  <a:pt x="1392174" y="2049207"/>
                  <a:pt x="1503511" y="1965009"/>
                </a:cubicBezTo>
                <a:lnTo>
                  <a:pt x="4102099"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609603" y="609603"/>
            <a:ext cx="11112502" cy="761997"/>
          </a:xfrm>
          <a:prstGeom prst="rect">
            <a:avLst/>
          </a:prstGeom>
          <a:noFill/>
        </p:spPr>
        <p:txBody>
          <a:bodyPr wrap="square" lIns="0" tIns="0" rIns="0" bIns="0" rtlCol="0" anchor="t">
            <a:noAutofit/>
          </a:bodyPr>
          <a:p>
            <a:pPr algn="l">
              <a:lnSpc>
                <a:spcPct val="114000"/>
              </a:lnSpc>
            </a:pPr>
            <a:r>
              <a:rPr lang="zh-CN" altLang="en-US" sz="4400" b="1">
                <a:solidFill>
                  <a:schemeClr val="bg1"/>
                </a:solidFill>
                <a:latin typeface="Microsoft YaHei UI" panose="020B0503020204020204" charset="-122"/>
                <a:ea typeface="Microsoft YaHei UI" panose="020B0503020204020204" charset="-122"/>
              </a:rPr>
              <a:t>应急响应预案自动生成</a:t>
            </a:r>
            <a:endParaRPr lang="zh-CN" altLang="en-US" sz="4400" b="1">
              <a:solidFill>
                <a:schemeClr val="bg1"/>
              </a:solidFill>
              <a:latin typeface="Microsoft YaHei UI" panose="020B0503020204020204" charset="-122"/>
              <a:ea typeface="Microsoft YaHei UI" panose="020B0503020204020204" charset="-122"/>
            </a:endParaRPr>
          </a:p>
        </p:txBody>
      </p:sp>
      <p:grpSp>
        <p:nvGrpSpPr>
          <p:cNvPr id="23" name="组合 22"/>
          <p:cNvGrpSpPr/>
          <p:nvPr/>
        </p:nvGrpSpPr>
        <p:grpSpPr>
          <a:xfrm>
            <a:off x="609600" y="1828800"/>
            <a:ext cx="10972800" cy="4418330"/>
            <a:chOff x="960" y="2880"/>
            <a:chExt cx="17280" cy="6958"/>
          </a:xfrm>
        </p:grpSpPr>
        <p:sp>
          <p:nvSpPr>
            <p:cNvPr id="5" name="任意多边形 4"/>
            <p:cNvSpPr/>
            <p:nvPr>
              <p:custDataLst>
                <p:tags r:id="rId4"/>
              </p:custDataLst>
            </p:nvPr>
          </p:nvSpPr>
          <p:spPr>
            <a:xfrm>
              <a:off x="960" y="2880"/>
              <a:ext cx="5440" cy="6959"/>
            </a:xfrm>
            <a:custGeom>
              <a:avLst/>
              <a:gdLst>
                <a:gd name="connisteX0" fmla="*/ 0 w 3454402"/>
                <a:gd name="connsiteY0" fmla="*/ 203197 h 4419596"/>
                <a:gd name="connisteX1" fmla="*/ 203197 w 3454402"/>
                <a:gd name="connsiteY1" fmla="*/ 0 h 4419596"/>
                <a:gd name="connisteX2" fmla="*/ 3251204 w 3454402"/>
                <a:gd name="connsiteY2" fmla="*/ 0 h 4419596"/>
                <a:gd name="connisteX3" fmla="*/ 3454402 w 3454402"/>
                <a:gd name="connsiteY3" fmla="*/ 203197 h 4419596"/>
                <a:gd name="connisteX4" fmla="*/ 3454402 w 3454402"/>
                <a:gd name="connsiteY4" fmla="*/ 4216398 h 4419596"/>
                <a:gd name="connisteX5" fmla="*/ 3251204 w 3454402"/>
                <a:gd name="connsiteY5" fmla="*/ 4419596 h 4419596"/>
                <a:gd name="connisteX6" fmla="*/ 203197 w 3454402"/>
                <a:gd name="connsiteY6" fmla="*/ 4419596 h 4419596"/>
                <a:gd name="connisteX7" fmla="*/ 0 w 3454402"/>
                <a:gd name="connsiteY7" fmla="*/ 4216398 h 4419596"/>
                <a:gd name="connisteX8" fmla="*/ 0 w 3454402"/>
                <a:gd name="connsiteY8"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descr="C:/Users/AFRG-PC/AppData/Roaming/Kingsoft/office6/wppai/generateppt/a5a1d546c8de6ada0eac0bb67dac3d9d.jpga5a1d546c8de6ada0eac0bb67dac3d9d"/>
            <p:cNvPicPr preferRelativeResize="0">
              <a:picLocks noChangeAspect="1"/>
            </p:cNvPicPr>
            <p:nvPr>
              <p:custDataLst>
                <p:tags r:id="rId5"/>
              </p:custDataLst>
            </p:nvPr>
          </p:nvPicPr>
          <p:blipFill>
            <a:blip r:embed="rId6"/>
            <a:srcRect l="14279" r="11926"/>
            <a:stretch>
              <a:fillRect/>
            </a:stretch>
          </p:blipFill>
          <p:spPr>
            <a:xfrm>
              <a:off x="1440" y="3360"/>
              <a:ext cx="4479" cy="3199"/>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1" name="任意多边形 10"/>
            <p:cNvSpPr/>
            <p:nvPr>
              <p:custDataLst>
                <p:tags r:id="rId8"/>
              </p:custDataLst>
            </p:nvPr>
          </p:nvSpPr>
          <p:spPr>
            <a:xfrm>
              <a:off x="6880" y="2880"/>
              <a:ext cx="5440" cy="6959"/>
            </a:xfrm>
            <a:custGeom>
              <a:avLst/>
              <a:gdLst>
                <a:gd name="connisteX0" fmla="*/ 0 w 3454402"/>
                <a:gd name="connsiteY0" fmla="*/ 203197 h 4419596"/>
                <a:gd name="connisteX1" fmla="*/ 203197 w 3454402"/>
                <a:gd name="connsiteY1" fmla="*/ 0 h 4419596"/>
                <a:gd name="connisteX2" fmla="*/ 3251204 w 3454402"/>
                <a:gd name="connsiteY2" fmla="*/ 0 h 4419596"/>
                <a:gd name="connisteX3" fmla="*/ 3454402 w 3454402"/>
                <a:gd name="connsiteY3" fmla="*/ 203197 h 4419596"/>
                <a:gd name="connisteX4" fmla="*/ 3454402 w 3454402"/>
                <a:gd name="connsiteY4" fmla="*/ 4216398 h 4419596"/>
                <a:gd name="connisteX5" fmla="*/ 3251204 w 3454402"/>
                <a:gd name="connsiteY5" fmla="*/ 4419596 h 4419596"/>
                <a:gd name="connisteX6" fmla="*/ 203197 w 3454402"/>
                <a:gd name="connsiteY6" fmla="*/ 4419596 h 4419596"/>
                <a:gd name="connisteX7" fmla="*/ 0 w 3454402"/>
                <a:gd name="connsiteY7" fmla="*/ 4216398 h 4419596"/>
                <a:gd name="connisteX8" fmla="*/ 0 w 3454402"/>
                <a:gd name="connsiteY8"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C:/Users/AFRG-PC/AppData/Roaming/Kingsoft/office6/wppai/generateppt/46ae4a69570555734447e90d8fe31039.jpg46ae4a69570555734447e90d8fe31039"/>
            <p:cNvPicPr preferRelativeResize="0">
              <a:picLocks noChangeAspect="1"/>
            </p:cNvPicPr>
            <p:nvPr>
              <p:custDataLst>
                <p:tags r:id="rId9"/>
              </p:custDataLst>
            </p:nvPr>
          </p:nvPicPr>
          <p:blipFill>
            <a:blip r:embed="rId10"/>
            <a:srcRect l="3343" r="3343"/>
            <a:stretch>
              <a:fillRect/>
            </a:stretch>
          </p:blipFill>
          <p:spPr>
            <a:xfrm>
              <a:off x="7360" y="3360"/>
              <a:ext cx="4479" cy="3199"/>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1"/>
              </p:custDataLst>
            </p:nvPr>
          </p:nvSpPr>
          <p:spPr>
            <a:xfrm>
              <a:off x="144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基于AI的威胁检测</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144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利用机器学习模型实时分析网络流量，自动识别异常行为，快速生成响应预案。</a:t>
              </a:r>
              <a:endParaRPr lang="zh-CN" altLang="en-US" sz="1600">
                <a:solidFill>
                  <a:schemeClr val="tx1"/>
                </a:solidFill>
                <a:latin typeface="Microsoft YaHei UI" panose="020B0503020204020204" charset="-122"/>
                <a:ea typeface="Microsoft YaHei UI" panose="020B0503020204020204" charset="-122"/>
              </a:endParaRPr>
            </a:p>
          </p:txBody>
        </p:sp>
        <p:sp>
          <p:nvSpPr>
            <p:cNvPr id="17" name="任意多边形 16"/>
            <p:cNvSpPr/>
            <p:nvPr>
              <p:custDataLst>
                <p:tags r:id="rId13"/>
              </p:custDataLst>
            </p:nvPr>
          </p:nvSpPr>
          <p:spPr>
            <a:xfrm>
              <a:off x="12800" y="2880"/>
              <a:ext cx="5440" cy="6959"/>
            </a:xfrm>
            <a:custGeom>
              <a:avLst/>
              <a:gdLst>
                <a:gd name="connisteX0" fmla="*/ 0 w 3454402"/>
                <a:gd name="connsiteY0" fmla="*/ 203197 h 4419596"/>
                <a:gd name="connisteX1" fmla="*/ 203197 w 3454402"/>
                <a:gd name="connsiteY1" fmla="*/ 0 h 4419596"/>
                <a:gd name="connisteX2" fmla="*/ 3251204 w 3454402"/>
                <a:gd name="connsiteY2" fmla="*/ 0 h 4419596"/>
                <a:gd name="connisteX3" fmla="*/ 3454402 w 3454402"/>
                <a:gd name="connsiteY3" fmla="*/ 203197 h 4419596"/>
                <a:gd name="connisteX4" fmla="*/ 3454402 w 3454402"/>
                <a:gd name="connsiteY4" fmla="*/ 4216398 h 4419596"/>
                <a:gd name="connisteX5" fmla="*/ 3251204 w 3454402"/>
                <a:gd name="connsiteY5" fmla="*/ 4419596 h 4419596"/>
                <a:gd name="connisteX6" fmla="*/ 203197 w 3454402"/>
                <a:gd name="connsiteY6" fmla="*/ 4419596 h 4419596"/>
                <a:gd name="connisteX7" fmla="*/ 0 w 3454402"/>
                <a:gd name="connsiteY7" fmla="*/ 4216398 h 4419596"/>
                <a:gd name="connisteX8" fmla="*/ 0 w 3454402"/>
                <a:gd name="connsiteY8"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descr="C:/Users/AFRG-PC/AppData/Roaming/Kingsoft/office6/wppai/generateppt/64bf9e192a3404a54d47e56b3d5538e0.jpg64bf9e192a3404a54d47e56b3d5538e0"/>
            <p:cNvPicPr preferRelativeResize="0">
              <a:picLocks noChangeAspect="1"/>
            </p:cNvPicPr>
            <p:nvPr>
              <p:custDataLst>
                <p:tags r:id="rId14"/>
              </p:custDataLst>
            </p:nvPr>
          </p:nvPicPr>
          <p:blipFill>
            <a:blip r:embed="rId15"/>
            <a:srcRect t="3224" b="3378"/>
            <a:stretch>
              <a:fillRect/>
            </a:stretch>
          </p:blipFill>
          <p:spPr>
            <a:xfrm>
              <a:off x="13280" y="3360"/>
              <a:ext cx="4479" cy="3199"/>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文本框 14"/>
            <p:cNvSpPr txBox="1"/>
            <p:nvPr>
              <p:custDataLst>
                <p:tags r:id="rId16"/>
              </p:custDataLst>
            </p:nvPr>
          </p:nvSpPr>
          <p:spPr>
            <a:xfrm>
              <a:off x="736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智能响应策略推荐</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7"/>
              </p:custDataLst>
            </p:nvPr>
          </p:nvSpPr>
          <p:spPr>
            <a:xfrm>
              <a:off x="736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结合历史数据和当前威胁态势，AI系统能够推荐最佳的应急响应策略。</a:t>
              </a:r>
              <a:endParaRPr lang="zh-CN" altLang="en-US" sz="16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自动化预案执行</a:t>
              </a:r>
              <a:endParaRPr lang="zh-CN" altLang="en-US" sz="24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9"/>
              </p:custDataLst>
            </p:nvPr>
          </p:nvSpPr>
          <p:spPr>
            <a:xfrm>
              <a:off x="1328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预案生成后，系统可自动执行预案中的步骤，如隔离受感染的系统，减少人工干预。</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rot="10800000" flipV="1">
            <a:off x="0"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3086100"/>
            <a:ext cx="1746250" cy="3771265"/>
          </a:xfrm>
          <a:custGeom>
            <a:avLst/>
            <a:gdLst>
              <a:gd name="connisteX0" fmla="*/ 0 w 1746824"/>
              <a:gd name="connsiteY0" fmla="*/ 3771890 h 3771881"/>
              <a:gd name="connisteX1" fmla="*/ 734372 w 1746824"/>
              <a:gd name="connsiteY1" fmla="*/ 3771890 h 3771881"/>
              <a:gd name="connisteX2" fmla="*/ 1679405 w 1746824"/>
              <a:gd name="connsiteY2" fmla="*/ 2598468 h 3771881"/>
              <a:gd name="connisteX3" fmla="*/ 1684937 w 1746824"/>
              <a:gd name="connsiteY3" fmla="*/ 2223189 h 3771881"/>
              <a:gd name="connisteX4" fmla="*/ 0 w 1746824"/>
              <a:gd name="connsiteY4" fmla="*/ 0 h 3771881"/>
              <a:gd name="connisteX5" fmla="*/ 0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0" y="3771891"/>
                </a:moveTo>
                <a:lnTo>
                  <a:pt x="734373" y="3771891"/>
                </a:lnTo>
                <a:lnTo>
                  <a:pt x="1679405" y="2598469"/>
                </a:lnTo>
                <a:cubicBezTo>
                  <a:pt x="1767179" y="2489481"/>
                  <a:pt x="1769465" y="2334719"/>
                  <a:pt x="1684937" y="2223190"/>
                </a:cubicBezTo>
                <a:lnTo>
                  <a:pt x="0" y="0"/>
                </a:lnTo>
                <a:lnTo>
                  <a:pt x="0"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5" name="组合 24"/>
          <p:cNvGrpSpPr/>
          <p:nvPr/>
        </p:nvGrpSpPr>
        <p:grpSpPr>
          <a:xfrm>
            <a:off x="2438400" y="2311400"/>
            <a:ext cx="9220200" cy="3454400"/>
            <a:chOff x="3840" y="3640"/>
            <a:chExt cx="14520" cy="5440"/>
          </a:xfrm>
        </p:grpSpPr>
        <p:pic>
          <p:nvPicPr>
            <p:cNvPr id="4" name="图片 3" descr="C:/Users/AFRG-PC/AppData/Roaming/Kingsoft/office6/wppai/generateppt/d736ed79-2223-467f-ae99-0f4fb7721d47.jpgd736ed79-2223-467f-ae99-0f4fb7721d47"/>
            <p:cNvPicPr preferRelativeResize="0">
              <a:picLocks noChangeAspect="1"/>
            </p:cNvPicPr>
            <p:nvPr>
              <p:custDataLst>
                <p:tags r:id="rId3"/>
              </p:custDataLst>
            </p:nvPr>
          </p:nvPicPr>
          <p:blipFill>
            <a:blip r:embed="rId4"/>
            <a:srcRect/>
            <a:stretch>
              <a:fillRect/>
            </a:stretch>
          </p:blipFill>
          <p:spPr>
            <a:xfrm>
              <a:off x="3840" y="38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9" name="图片 8" descr="C:/Users/AFRG-PC/AppData/Roaming/Kingsoft/office6/wppai/generateppt/166e8e66-11b4-4537-9c01-2dc22086f2e3.jpg166e8e66-11b4-4537-9c01-2dc22086f2e3"/>
            <p:cNvPicPr preferRelativeResize="0">
              <a:picLocks noChangeAspect="1"/>
            </p:cNvPicPr>
            <p:nvPr>
              <p:custDataLst>
                <p:tags r:id="rId6"/>
              </p:custDataLst>
            </p:nvPr>
          </p:nvPicPr>
          <p:blipFill>
            <a:blip r:embed="rId7"/>
            <a:srcRect/>
            <a:stretch>
              <a:fillRect/>
            </a:stretch>
          </p:blipFill>
          <p:spPr>
            <a:xfrm>
              <a:off x="3840" y="70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8"/>
              </p:custDataLst>
            </p:nvPr>
          </p:nvSpPr>
          <p:spPr>
            <a:xfrm>
              <a:off x="6160" y="3640"/>
              <a:ext cx="45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自适应学习算法</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6160" y="4440"/>
              <a:ext cx="44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AI系统通过自适应学习算法不断优化，以应对新出现的网络安全威胁。</a:t>
              </a:r>
              <a:endParaRPr lang="zh-CN" altLang="en-US" sz="1600">
                <a:solidFill>
                  <a:schemeClr val="tx1"/>
                </a:solidFill>
                <a:latin typeface="Microsoft YaHei UI" panose="020B0503020204020204" charset="-122"/>
                <a:ea typeface="Microsoft YaHei UI" panose="020B0503020204020204" charset="-122"/>
              </a:endParaRPr>
            </a:p>
          </p:txBody>
        </p:sp>
        <p:pic>
          <p:nvPicPr>
            <p:cNvPr id="14" name="图片 13" descr="C:/Users/AFRG-PC/AppData/Roaming/Kingsoft/office6/wppai/generateppt/6d3db8e7-3f42-4d41-a1cb-36b6aed73565.jpg6d3db8e7-3f42-4d41-a1cb-36b6aed73565"/>
            <p:cNvPicPr preferRelativeResize="0">
              <a:picLocks noChangeAspect="1"/>
            </p:cNvPicPr>
            <p:nvPr>
              <p:custDataLst>
                <p:tags r:id="rId10"/>
              </p:custDataLst>
            </p:nvPr>
          </p:nvPicPr>
          <p:blipFill>
            <a:blip r:embed="rId11"/>
            <a:srcRect/>
            <a:stretch>
              <a:fillRect/>
            </a:stretch>
          </p:blipFill>
          <p:spPr>
            <a:xfrm>
              <a:off x="11520" y="38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9" name="图片 18" descr="C:/Users/AFRG-PC/AppData/Roaming/Kingsoft/office6/wppai/generateppt/cb91091d-ebce-445a-be90-3f705ab9fcb5.jpgcb91091d-ebce-445a-be90-3f705ab9fcb5"/>
            <p:cNvPicPr preferRelativeResize="0">
              <a:picLocks noChangeAspect="1"/>
            </p:cNvPicPr>
            <p:nvPr>
              <p:custDataLst>
                <p:tags r:id="rId12"/>
              </p:custDataLst>
            </p:nvPr>
          </p:nvPicPr>
          <p:blipFill>
            <a:blip r:embed="rId13"/>
            <a:srcRect/>
            <a:stretch>
              <a:fillRect/>
            </a:stretch>
          </p:blipFill>
          <p:spPr>
            <a:xfrm>
              <a:off x="11520" y="70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2" name="文本框 11"/>
            <p:cNvSpPr txBox="1"/>
            <p:nvPr>
              <p:custDataLst>
                <p:tags r:id="rId14"/>
              </p:custDataLst>
            </p:nvPr>
          </p:nvSpPr>
          <p:spPr>
            <a:xfrm>
              <a:off x="6160" y="6840"/>
              <a:ext cx="45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模拟攻击与防御</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5"/>
              </p:custDataLst>
            </p:nvPr>
          </p:nvSpPr>
          <p:spPr>
            <a:xfrm>
              <a:off x="6160" y="7640"/>
              <a:ext cx="44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定期进行模拟攻击测试，通过实战演练促进安全知识库的持续进化。</a:t>
              </a:r>
              <a:endParaRPr lang="zh-CN" altLang="en-US" sz="16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3840" y="3640"/>
              <a:ext cx="45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威胁情报共享</a:t>
              </a:r>
              <a:endParaRPr lang="zh-CN" altLang="en-US" sz="2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3840" y="4440"/>
              <a:ext cx="44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安全团队之间共享威胁情报，加速知识库更新，提升整体防御能力。</a:t>
              </a:r>
              <a:endParaRPr lang="zh-CN" altLang="en-US" sz="16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8"/>
              </p:custDataLst>
            </p:nvPr>
          </p:nvSpPr>
          <p:spPr>
            <a:xfrm>
              <a:off x="13840" y="6840"/>
              <a:ext cx="45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自动化响应流程</a:t>
              </a:r>
              <a:endParaRPr lang="zh-CN" altLang="en-US" sz="24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19"/>
              </p:custDataLst>
            </p:nvPr>
          </p:nvSpPr>
          <p:spPr>
            <a:xfrm>
              <a:off x="13840" y="7640"/>
              <a:ext cx="44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建立自动化响应机制，确保在发现新威胁时能迅速采取行动，减少人工干预。</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24" name="文本框 23"/>
          <p:cNvSpPr txBox="1"/>
          <p:nvPr>
            <p:custDataLst>
              <p:tags r:id="rId20"/>
            </p:custDataLst>
          </p:nvPr>
        </p:nvSpPr>
        <p:spPr>
          <a:xfrm>
            <a:off x="24384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持续进化机制</a:t>
            </a:r>
            <a:endParaRPr lang="zh-CN" altLang="en-US" sz="4400" b="1">
              <a:solidFill>
                <a:schemeClr val="tx1"/>
              </a:solidFill>
              <a:latin typeface="Microsoft YaHei UI" panose="020B0503020204020204" charset="-122"/>
              <a:ea typeface="Microsoft YaHei UI" panose="020B0503020204020204" charset="-122"/>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应用效果与案例</a:t>
            </a:r>
            <a:endParaRPr lang="zh-CN" altLang="en-US"/>
          </a:p>
        </p:txBody>
      </p:sp>
      <p:sp>
        <p:nvSpPr>
          <p:cNvPr id="3" name="文本占位符 2"/>
          <p:cNvSpPr>
            <a:spLocks noGrp="1"/>
          </p:cNvSpPr>
          <p:nvPr>
            <p:ph type="body" idx="14"/>
            <p:custDataLst>
              <p:tags r:id="rId2"/>
            </p:custDataLst>
          </p:nvPr>
        </p:nvSpPr>
        <p:spPr/>
        <p:txBody>
          <a:bodyPr/>
          <a:p>
            <a:r>
              <a:rPr lang="zh-CN" altLang="en-US"/>
              <a:t>05</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9603" y="609603"/>
            <a:ext cx="3568702" cy="1524003"/>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AI部署前后数据对比</a:t>
            </a:r>
            <a:endParaRPr lang="zh-CN" altLang="en-US" sz="4400" b="1">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4648200" y="660400"/>
            <a:ext cx="7010400" cy="1422400"/>
            <a:chOff x="7320" y="1040"/>
            <a:chExt cx="11040" cy="2240"/>
          </a:xfrm>
        </p:grpSpPr>
        <p:sp>
          <p:nvSpPr>
            <p:cNvPr id="4" name="任意多边形 3"/>
            <p:cNvSpPr/>
            <p:nvPr>
              <p:custDataLst>
                <p:tags r:id="rId3"/>
              </p:custDataLst>
            </p:nvPr>
          </p:nvSpPr>
          <p:spPr>
            <a:xfrm>
              <a:off x="7320" y="1040"/>
              <a:ext cx="81" cy="2241"/>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7560" y="1040"/>
              <a:ext cx="51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攻击检测率提升</a:t>
              </a: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7560" y="1840"/>
              <a:ext cx="50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部署AI后，攻击检测率从80%提高到95%，显著减少了安全事件的发生。</a:t>
              </a:r>
              <a:endParaRPr lang="zh-CN" altLang="en-US" sz="16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13020" y="1040"/>
              <a:ext cx="80" cy="2241"/>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3260" y="1040"/>
              <a:ext cx="51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响应时间缩短</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260" y="1840"/>
              <a:ext cx="50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引入AI技术，网络安全事件的平均响应时间从数小时缩短至几分钟内。</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0" name="图片 9" descr="C:/Users/AFRG-PC/AppData/Roaming/Kingsoft/office6/wppai/generateppt/12588e98-cb84-4dc6-96ac-652e1fa619ff.jpg12588e98-cb84-4dc6-96ac-652e1fa619ff"/>
          <p:cNvPicPr preferRelativeResize="0">
            <a:picLocks noChangeAspect="1"/>
          </p:cNvPicPr>
          <p:nvPr>
            <p:custDataLst>
              <p:tags r:id="rId9"/>
            </p:custDataLst>
          </p:nvPr>
        </p:nvPicPr>
        <p:blipFill>
          <a:blip r:embed="rId10"/>
          <a:srcRect l="909" r="909"/>
          <a:stretch>
            <a:fillRect/>
          </a:stretch>
        </p:blipFill>
        <p:spPr>
          <a:xfrm>
            <a:off x="609603" y="2590797"/>
            <a:ext cx="10972800" cy="3657600"/>
          </a:xfrm>
          <a:custGeom>
            <a:avLst/>
            <a:gdLst>
              <a:gd name="connisteX0" fmla="*/ 0 w 10972800"/>
              <a:gd name="connsiteY0" fmla="*/ 203197 h 3657600"/>
              <a:gd name="connisteX1" fmla="*/ 203197 w 10972800"/>
              <a:gd name="connsiteY1" fmla="*/ 0 h 3657600"/>
              <a:gd name="connisteX2" fmla="*/ 10769602 w 10972800"/>
              <a:gd name="connsiteY2" fmla="*/ 0 h 3657600"/>
              <a:gd name="connisteX3" fmla="*/ 10972800 w 10972800"/>
              <a:gd name="connsiteY3" fmla="*/ 203197 h 3657600"/>
              <a:gd name="connisteX4" fmla="*/ 10972800 w 10972800"/>
              <a:gd name="connsiteY4" fmla="*/ 3454402 h 3657600"/>
              <a:gd name="connisteX5" fmla="*/ 10769602 w 10972800"/>
              <a:gd name="connsiteY5" fmla="*/ 3657600 h 3657600"/>
              <a:gd name="connisteX6" fmla="*/ 203197 w 10972800"/>
              <a:gd name="connsiteY6" fmla="*/ 3657600 h 3657600"/>
              <a:gd name="connisteX7" fmla="*/ 0 w 10972800"/>
              <a:gd name="connsiteY7" fmla="*/ 3454402 h 3657600"/>
              <a:gd name="connisteX8" fmla="*/ 0 w 10972800"/>
              <a:gd name="connsiteY8" fmla="*/ 203197 h 365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657600">
                <a:moveTo>
                  <a:pt x="0" y="203198"/>
                </a:moveTo>
                <a:cubicBezTo>
                  <a:pt x="0" y="90974"/>
                  <a:pt x="90974" y="0"/>
                  <a:pt x="203198" y="0"/>
                </a:cubicBezTo>
                <a:lnTo>
                  <a:pt x="10769602" y="0"/>
                </a:lnTo>
                <a:cubicBezTo>
                  <a:pt x="10881826" y="0"/>
                  <a:pt x="10972800" y="90974"/>
                  <a:pt x="10972800" y="203198"/>
                </a:cubicBezTo>
                <a:lnTo>
                  <a:pt x="10972800" y="3454402"/>
                </a:lnTo>
                <a:cubicBezTo>
                  <a:pt x="10972800" y="3566626"/>
                  <a:pt x="10881826" y="3657600"/>
                  <a:pt x="10769602" y="3657600"/>
                </a:cubicBezTo>
                <a:lnTo>
                  <a:pt x="203198" y="3657600"/>
                </a:lnTo>
                <a:cubicBezTo>
                  <a:pt x="90974" y="3657600"/>
                  <a:pt x="0" y="3566626"/>
                  <a:pt x="0" y="3454402"/>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AFRG-PC/AppData/Local/Temp/figmazip/slide_a5f1808be689760d\datas\氛围图-12002&amp;281904.png"/>
          <p:cNvPicPr>
            <a:picLocks noChangeAspect="1"/>
          </p:cNvPicPr>
          <p:nvPr>
            <p:custDataLst>
              <p:tags r:id="rId1"/>
            </p:custDataLst>
          </p:nvPr>
        </p:nvPicPr>
        <p:blipFill>
          <a:blip r:embed="rId2" r:link="rId3"/>
          <a:stretch>
            <a:fillRect/>
          </a:stretch>
        </p:blipFill>
        <p:spPr>
          <a:xfrm>
            <a:off x="0" y="0"/>
            <a:ext cx="12191365" cy="6858000"/>
          </a:xfrm>
          <a:prstGeom prst="rect">
            <a:avLst/>
          </a:prstGeom>
        </p:spPr>
      </p:pic>
      <p:sp>
        <p:nvSpPr>
          <p:cNvPr id="3" name="文本框 2"/>
          <p:cNvSpPr txBox="1"/>
          <p:nvPr>
            <p:custDataLst>
              <p:tags r:id="rId4"/>
            </p:custDataLst>
          </p:nvPr>
        </p:nvSpPr>
        <p:spPr>
          <a:xfrm>
            <a:off x="609603" y="609603"/>
            <a:ext cx="11112502" cy="761997"/>
          </a:xfrm>
          <a:prstGeom prst="rect">
            <a:avLst/>
          </a:prstGeom>
          <a:noFill/>
        </p:spPr>
        <p:txBody>
          <a:bodyPr wrap="square" lIns="0" tIns="0" rIns="0" bIns="0" rtlCol="0" anchor="t">
            <a:noAutofit/>
          </a:bodyPr>
          <a:p>
            <a:pPr algn="l">
              <a:lnSpc>
                <a:spcPct val="114000"/>
              </a:lnSpc>
            </a:pPr>
            <a:r>
              <a:rPr lang="zh-CN" altLang="en-US" sz="4400" b="1">
                <a:solidFill>
                  <a:schemeClr val="bg1"/>
                </a:solidFill>
                <a:latin typeface="Microsoft YaHei UI" panose="020B0503020204020204" charset="-122"/>
                <a:ea typeface="Microsoft YaHei UI" panose="020B0503020204020204" charset="-122"/>
              </a:rPr>
              <a:t>AI红队对抗赛结果</a:t>
            </a:r>
            <a:endParaRPr lang="zh-CN" altLang="en-US" sz="4400" b="1">
              <a:solidFill>
                <a:schemeClr val="bg1"/>
              </a:solidFill>
              <a:latin typeface="Microsoft YaHei UI" panose="020B0503020204020204" charset="-122"/>
              <a:ea typeface="Microsoft YaHei UI" panose="020B0503020204020204" charset="-122"/>
            </a:endParaRPr>
          </a:p>
        </p:txBody>
      </p:sp>
      <p:grpSp>
        <p:nvGrpSpPr>
          <p:cNvPr id="22" name="组合 21"/>
          <p:cNvGrpSpPr/>
          <p:nvPr/>
        </p:nvGrpSpPr>
        <p:grpSpPr>
          <a:xfrm>
            <a:off x="609600" y="1828800"/>
            <a:ext cx="10972800" cy="4424045"/>
            <a:chOff x="960" y="2880"/>
            <a:chExt cx="17280" cy="6967"/>
          </a:xfrm>
        </p:grpSpPr>
        <p:pic>
          <p:nvPicPr>
            <p:cNvPr id="4" name="图片 3" descr="C:/Users/AFRG-PC/AppData/Roaming/Kingsoft/office6/wppai/generateppt/d1f947910fb02c9f01dcc2fed2565ac3.jpgd1f947910fb02c9f01dcc2fed2565ac3"/>
            <p:cNvPicPr preferRelativeResize="0">
              <a:picLocks noChangeAspect="1"/>
            </p:cNvPicPr>
            <p:nvPr>
              <p:custDataLst>
                <p:tags r:id="rId5"/>
              </p:custDataLst>
            </p:nvPr>
          </p:nvPicPr>
          <p:blipFill>
            <a:blip r:embed="rId6"/>
            <a:srcRect l="1357" r="1357"/>
            <a:stretch>
              <a:fillRect/>
            </a:stretch>
          </p:blipFill>
          <p:spPr>
            <a:xfrm>
              <a:off x="960" y="2880"/>
              <a:ext cx="4000" cy="2213"/>
            </a:xfrm>
            <a:custGeom>
              <a:avLst/>
              <a:gdLst>
                <a:gd name="connisteX0" fmla="*/ 0 w 2540002"/>
                <a:gd name="connsiteY0" fmla="*/ 203197 h 1405469"/>
                <a:gd name="connisteX1" fmla="*/ 203197 w 2540002"/>
                <a:gd name="connsiteY1" fmla="*/ 0 h 1405469"/>
                <a:gd name="connisteX2" fmla="*/ 2540002 w 2540002"/>
                <a:gd name="connsiteY2" fmla="*/ 0 h 1405469"/>
                <a:gd name="connisteX3" fmla="*/ 2540002 w 2540002"/>
                <a:gd name="connsiteY3" fmla="*/ 1405469 h 1405469"/>
                <a:gd name="connisteX4" fmla="*/ 203197 w 2540002"/>
                <a:gd name="connsiteY4" fmla="*/ 1405469 h 1405469"/>
                <a:gd name="connisteX5" fmla="*/ 0 w 2540002"/>
                <a:gd name="connsiteY5" fmla="*/ 1202271 h 1405469"/>
                <a:gd name="connisteX6" fmla="*/ 0 w 2540002"/>
                <a:gd name="connsiteY6" fmla="*/ 203197 h 14054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2" h="1405469">
                  <a:moveTo>
                    <a:pt x="0" y="203198"/>
                  </a:moveTo>
                  <a:cubicBezTo>
                    <a:pt x="0" y="90974"/>
                    <a:pt x="90974" y="0"/>
                    <a:pt x="203198" y="0"/>
                  </a:cubicBezTo>
                  <a:lnTo>
                    <a:pt x="2540002" y="0"/>
                  </a:lnTo>
                  <a:lnTo>
                    <a:pt x="2540002" y="1405469"/>
                  </a:lnTo>
                  <a:lnTo>
                    <a:pt x="203198" y="1405469"/>
                  </a:lnTo>
                  <a:cubicBezTo>
                    <a:pt x="90974" y="1405469"/>
                    <a:pt x="0" y="1314487"/>
                    <a:pt x="0" y="1202271"/>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8"/>
              </p:custDataLst>
            </p:nvPr>
          </p:nvSpPr>
          <p:spPr>
            <a:xfrm>
              <a:off x="4960" y="2880"/>
              <a:ext cx="13280" cy="2220"/>
            </a:xfrm>
            <a:custGeom>
              <a:avLst/>
              <a:gdLst>
                <a:gd name="connisteX0" fmla="*/ 0 w 8432797"/>
                <a:gd name="connsiteY0" fmla="*/ 0 h 1409703"/>
                <a:gd name="connisteX1" fmla="*/ 8229600 w 8432797"/>
                <a:gd name="connsiteY1" fmla="*/ 0 h 1409703"/>
                <a:gd name="connisteX2" fmla="*/ 8432797 w 8432797"/>
                <a:gd name="connsiteY2" fmla="*/ 203197 h 1409703"/>
                <a:gd name="connisteX3" fmla="*/ 8432797 w 8432797"/>
                <a:gd name="connsiteY3" fmla="*/ 1206495 h 1409703"/>
                <a:gd name="connisteX4" fmla="*/ 8229600 w 8432797"/>
                <a:gd name="connsiteY4" fmla="*/ 1409703 h 1409703"/>
                <a:gd name="connisteX5" fmla="*/ 0 w 8432797"/>
                <a:gd name="connsiteY5" fmla="*/ 1409703 h 1409703"/>
                <a:gd name="connisteX6" fmla="*/ 0 w 8432797"/>
                <a:gd name="connsiteY6" fmla="*/ 0 h 14097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798" h="1409703">
                  <a:moveTo>
                    <a:pt x="0" y="0"/>
                  </a:moveTo>
                  <a:lnTo>
                    <a:pt x="8229600" y="0"/>
                  </a:lnTo>
                  <a:cubicBezTo>
                    <a:pt x="8341833" y="0"/>
                    <a:pt x="8432798" y="90974"/>
                    <a:pt x="8432798" y="203198"/>
                  </a:cubicBezTo>
                  <a:lnTo>
                    <a:pt x="8432798" y="1206496"/>
                  </a:lnTo>
                  <a:cubicBezTo>
                    <a:pt x="8432798" y="1318729"/>
                    <a:pt x="8341833" y="1409703"/>
                    <a:pt x="8229600" y="1409703"/>
                  </a:cubicBezTo>
                  <a:lnTo>
                    <a:pt x="0" y="1409703"/>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AFRG-PC/AppData/Roaming/Kingsoft/office6/wppai/generateppt/1118adb99ec2a79495c2569e55f396ef.jpg1118adb99ec2a79495c2569e55f396ef"/>
            <p:cNvPicPr preferRelativeResize="0">
              <a:picLocks noChangeAspect="1"/>
            </p:cNvPicPr>
            <p:nvPr>
              <p:custDataLst>
                <p:tags r:id="rId9"/>
              </p:custDataLst>
            </p:nvPr>
          </p:nvPicPr>
          <p:blipFill>
            <a:blip r:embed="rId10"/>
            <a:srcRect l="1357" r="1357"/>
            <a:stretch>
              <a:fillRect/>
            </a:stretch>
          </p:blipFill>
          <p:spPr>
            <a:xfrm>
              <a:off x="960" y="5253"/>
              <a:ext cx="4000" cy="2213"/>
            </a:xfrm>
            <a:custGeom>
              <a:avLst/>
              <a:gdLst>
                <a:gd name="connisteX0" fmla="*/ 0 w 2540002"/>
                <a:gd name="connsiteY0" fmla="*/ 203197 h 1405469"/>
                <a:gd name="connisteX1" fmla="*/ 203197 w 2540002"/>
                <a:gd name="connsiteY1" fmla="*/ 0 h 1405469"/>
                <a:gd name="connisteX2" fmla="*/ 2540002 w 2540002"/>
                <a:gd name="connsiteY2" fmla="*/ 0 h 1405469"/>
                <a:gd name="connisteX3" fmla="*/ 2540002 w 2540002"/>
                <a:gd name="connsiteY3" fmla="*/ 1405469 h 1405469"/>
                <a:gd name="connisteX4" fmla="*/ 203197 w 2540002"/>
                <a:gd name="connsiteY4" fmla="*/ 1405469 h 1405469"/>
                <a:gd name="connisteX5" fmla="*/ 0 w 2540002"/>
                <a:gd name="connsiteY5" fmla="*/ 1202271 h 1405469"/>
                <a:gd name="connisteX6" fmla="*/ 0 w 2540002"/>
                <a:gd name="connsiteY6" fmla="*/ 203197 h 14054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2" h="1405469">
                  <a:moveTo>
                    <a:pt x="0" y="203198"/>
                  </a:moveTo>
                  <a:cubicBezTo>
                    <a:pt x="0" y="90974"/>
                    <a:pt x="90974" y="0"/>
                    <a:pt x="203198" y="0"/>
                  </a:cubicBezTo>
                  <a:lnTo>
                    <a:pt x="2540002" y="0"/>
                  </a:lnTo>
                  <a:lnTo>
                    <a:pt x="2540002" y="1405469"/>
                  </a:lnTo>
                  <a:lnTo>
                    <a:pt x="203198" y="1405469"/>
                  </a:lnTo>
                  <a:cubicBezTo>
                    <a:pt x="90974" y="1405469"/>
                    <a:pt x="0" y="1314487"/>
                    <a:pt x="0" y="1202271"/>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11"/>
              </p:custDataLst>
            </p:nvPr>
          </p:nvSpPr>
          <p:spPr>
            <a:xfrm>
              <a:off x="4960" y="5253"/>
              <a:ext cx="13280" cy="2220"/>
            </a:xfrm>
            <a:custGeom>
              <a:avLst/>
              <a:gdLst>
                <a:gd name="connisteX0" fmla="*/ 0 w 8432797"/>
                <a:gd name="connsiteY0" fmla="*/ 0 h 1409703"/>
                <a:gd name="connisteX1" fmla="*/ 8229600 w 8432797"/>
                <a:gd name="connsiteY1" fmla="*/ 0 h 1409703"/>
                <a:gd name="connisteX2" fmla="*/ 8432797 w 8432797"/>
                <a:gd name="connsiteY2" fmla="*/ 203197 h 1409703"/>
                <a:gd name="connisteX3" fmla="*/ 8432797 w 8432797"/>
                <a:gd name="connsiteY3" fmla="*/ 1206495 h 1409703"/>
                <a:gd name="connisteX4" fmla="*/ 8229600 w 8432797"/>
                <a:gd name="connsiteY4" fmla="*/ 1409703 h 1409703"/>
                <a:gd name="connisteX5" fmla="*/ 0 w 8432797"/>
                <a:gd name="connsiteY5" fmla="*/ 1409703 h 1409703"/>
                <a:gd name="connisteX6" fmla="*/ 0 w 8432797"/>
                <a:gd name="connsiteY6" fmla="*/ 0 h 14097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798" h="1409703">
                  <a:moveTo>
                    <a:pt x="0" y="0"/>
                  </a:moveTo>
                  <a:lnTo>
                    <a:pt x="8229600" y="0"/>
                  </a:lnTo>
                  <a:cubicBezTo>
                    <a:pt x="8341833" y="0"/>
                    <a:pt x="8432798" y="90974"/>
                    <a:pt x="8432798" y="203198"/>
                  </a:cubicBezTo>
                  <a:lnTo>
                    <a:pt x="8432798" y="1206496"/>
                  </a:lnTo>
                  <a:cubicBezTo>
                    <a:pt x="8432798" y="1318729"/>
                    <a:pt x="8341833" y="1409703"/>
                    <a:pt x="8229600" y="1409703"/>
                  </a:cubicBezTo>
                  <a:lnTo>
                    <a:pt x="0" y="1409703"/>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2"/>
              </p:custDataLst>
            </p:nvPr>
          </p:nvSpPr>
          <p:spPr>
            <a:xfrm>
              <a:off x="5440" y="3307"/>
              <a:ext cx="12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AI红队发现漏洞数量</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3"/>
              </p:custDataLst>
            </p:nvPr>
          </p:nvSpPr>
          <p:spPr>
            <a:xfrm>
              <a:off x="5440" y="4187"/>
              <a:ext cx="1240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在AI红队对抗赛中，AI系统成功识别出比传统方法多出30%的潜在安全漏洞。</a:t>
              </a:r>
              <a:endParaRPr lang="zh-CN" altLang="en-US" sz="1600">
                <a:solidFill>
                  <a:schemeClr val="tx1"/>
                </a:solidFill>
                <a:latin typeface="Microsoft YaHei UI" panose="020B0503020204020204" charset="-122"/>
                <a:ea typeface="Microsoft YaHei UI" panose="020B0503020204020204" charset="-122"/>
              </a:endParaRPr>
            </a:p>
          </p:txBody>
        </p:sp>
        <p:pic>
          <p:nvPicPr>
            <p:cNvPr id="16" name="图片 15" descr="C:/Users/AFRG-PC/AppData/Roaming/Kingsoft/office6/wppai/generateppt/b643602835a8ef75afe48c6e7fe4fff7.jpgb643602835a8ef75afe48c6e7fe4fff7"/>
            <p:cNvPicPr preferRelativeResize="0">
              <a:picLocks noChangeAspect="1"/>
            </p:cNvPicPr>
            <p:nvPr>
              <p:custDataLst>
                <p:tags r:id="rId14"/>
              </p:custDataLst>
            </p:nvPr>
          </p:nvPicPr>
          <p:blipFill>
            <a:blip r:embed="rId15"/>
            <a:srcRect t="8494" b="8494"/>
            <a:stretch>
              <a:fillRect/>
            </a:stretch>
          </p:blipFill>
          <p:spPr>
            <a:xfrm>
              <a:off x="960" y="7627"/>
              <a:ext cx="4000" cy="2213"/>
            </a:xfrm>
            <a:custGeom>
              <a:avLst/>
              <a:gdLst>
                <a:gd name="connisteX0" fmla="*/ 0 w 2540002"/>
                <a:gd name="connsiteY0" fmla="*/ 203197 h 1405469"/>
                <a:gd name="connisteX1" fmla="*/ 203197 w 2540002"/>
                <a:gd name="connsiteY1" fmla="*/ 0 h 1405469"/>
                <a:gd name="connisteX2" fmla="*/ 2540002 w 2540002"/>
                <a:gd name="connsiteY2" fmla="*/ 0 h 1405469"/>
                <a:gd name="connisteX3" fmla="*/ 2540002 w 2540002"/>
                <a:gd name="connsiteY3" fmla="*/ 1405469 h 1405469"/>
                <a:gd name="connisteX4" fmla="*/ 203197 w 2540002"/>
                <a:gd name="connsiteY4" fmla="*/ 1405469 h 1405469"/>
                <a:gd name="connisteX5" fmla="*/ 0 w 2540002"/>
                <a:gd name="connsiteY5" fmla="*/ 1202271 h 1405469"/>
                <a:gd name="connisteX6" fmla="*/ 0 w 2540002"/>
                <a:gd name="connsiteY6" fmla="*/ 203197 h 14054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2" h="1405469">
                  <a:moveTo>
                    <a:pt x="0" y="203198"/>
                  </a:moveTo>
                  <a:cubicBezTo>
                    <a:pt x="0" y="90974"/>
                    <a:pt x="90974" y="0"/>
                    <a:pt x="203198" y="0"/>
                  </a:cubicBezTo>
                  <a:lnTo>
                    <a:pt x="2540002" y="0"/>
                  </a:lnTo>
                  <a:lnTo>
                    <a:pt x="2540002" y="1405469"/>
                  </a:lnTo>
                  <a:lnTo>
                    <a:pt x="203198" y="1405469"/>
                  </a:lnTo>
                  <a:cubicBezTo>
                    <a:pt x="90974" y="1405469"/>
                    <a:pt x="0" y="1314487"/>
                    <a:pt x="0" y="1202271"/>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9" name="任意多边形 18"/>
            <p:cNvSpPr/>
            <p:nvPr>
              <p:custDataLst>
                <p:tags r:id="rId16"/>
              </p:custDataLst>
            </p:nvPr>
          </p:nvSpPr>
          <p:spPr>
            <a:xfrm>
              <a:off x="4960" y="7627"/>
              <a:ext cx="13280" cy="2220"/>
            </a:xfrm>
            <a:custGeom>
              <a:avLst/>
              <a:gdLst>
                <a:gd name="connisteX0" fmla="*/ 0 w 8432797"/>
                <a:gd name="connsiteY0" fmla="*/ 0 h 1409703"/>
                <a:gd name="connisteX1" fmla="*/ 8229600 w 8432797"/>
                <a:gd name="connsiteY1" fmla="*/ 0 h 1409703"/>
                <a:gd name="connisteX2" fmla="*/ 8432797 w 8432797"/>
                <a:gd name="connsiteY2" fmla="*/ 203197 h 1409703"/>
                <a:gd name="connisteX3" fmla="*/ 8432797 w 8432797"/>
                <a:gd name="connsiteY3" fmla="*/ 1206495 h 1409703"/>
                <a:gd name="connisteX4" fmla="*/ 8229600 w 8432797"/>
                <a:gd name="connsiteY4" fmla="*/ 1409703 h 1409703"/>
                <a:gd name="connisteX5" fmla="*/ 0 w 8432797"/>
                <a:gd name="connsiteY5" fmla="*/ 1409703 h 1409703"/>
                <a:gd name="connisteX6" fmla="*/ 0 w 8432797"/>
                <a:gd name="connsiteY6" fmla="*/ 0 h 14097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798" h="1409703">
                  <a:moveTo>
                    <a:pt x="0" y="0"/>
                  </a:moveTo>
                  <a:lnTo>
                    <a:pt x="8229600" y="0"/>
                  </a:lnTo>
                  <a:cubicBezTo>
                    <a:pt x="8341833" y="0"/>
                    <a:pt x="8432798" y="90974"/>
                    <a:pt x="8432798" y="203198"/>
                  </a:cubicBezTo>
                  <a:lnTo>
                    <a:pt x="8432798" y="1206496"/>
                  </a:lnTo>
                  <a:cubicBezTo>
                    <a:pt x="8432798" y="1318729"/>
                    <a:pt x="8341833" y="1409703"/>
                    <a:pt x="8229600" y="1409703"/>
                  </a:cubicBezTo>
                  <a:lnTo>
                    <a:pt x="0" y="1409703"/>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7"/>
              </p:custDataLst>
            </p:nvPr>
          </p:nvSpPr>
          <p:spPr>
            <a:xfrm>
              <a:off x="5440" y="5680"/>
              <a:ext cx="12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AI响应速度对比</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8"/>
              </p:custDataLst>
            </p:nvPr>
          </p:nvSpPr>
          <p:spPr>
            <a:xfrm>
              <a:off x="5440" y="6560"/>
              <a:ext cx="1240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AI红队在模拟攻击中平均响应时间缩短了50%，显著提升了防御效率。</a:t>
              </a:r>
              <a:endParaRPr lang="zh-CN" altLang="en-US"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9"/>
              </p:custDataLst>
            </p:nvPr>
          </p:nvSpPr>
          <p:spPr>
            <a:xfrm>
              <a:off x="5440" y="8053"/>
              <a:ext cx="12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误报率的降低</a:t>
              </a:r>
              <a:endParaRPr lang="zh-CN"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20"/>
              </p:custDataLst>
            </p:nvPr>
          </p:nvSpPr>
          <p:spPr>
            <a:xfrm>
              <a:off x="5440" y="8933"/>
              <a:ext cx="1240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通过深度学习算法优化，AI红队的误报率降低了20%，提高了安全检测的准确性。</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539752" y="609603"/>
            <a:ext cx="11112502" cy="761997"/>
          </a:xfrm>
          <a:prstGeom prst="rect">
            <a:avLst/>
          </a:prstGeom>
          <a:noFill/>
        </p:spPr>
        <p:txBody>
          <a:bodyPr wrap="square" lIns="0" tIns="0" rIns="0" bIns="0" rtlCol="0" anchor="t">
            <a:noAutofit/>
          </a:bodyPr>
          <a:p>
            <a:pPr algn="ctr">
              <a:lnSpc>
                <a:spcPct val="114000"/>
              </a:lnSpc>
            </a:pPr>
            <a:r>
              <a:rPr lang="zh-CN" altLang="en-US" sz="4400" b="1">
                <a:solidFill>
                  <a:schemeClr val="tx1"/>
                </a:solidFill>
                <a:latin typeface="Microsoft YaHei UI" panose="020B0503020204020204" charset="-122"/>
                <a:ea typeface="Microsoft YaHei UI" panose="020B0503020204020204" charset="-122"/>
              </a:rPr>
              <a:t>行业预测数据引用</a:t>
            </a:r>
            <a:endParaRPr lang="zh-CN" altLang="en-US" sz="4400" b="1">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1828800"/>
            <a:ext cx="6933565" cy="4418965"/>
          </a:xfrm>
          <a:custGeom>
            <a:avLst/>
            <a:gdLst>
              <a:gd name="connisteX0" fmla="*/ 0 w 6934196"/>
              <a:gd name="connsiteY0" fmla="*/ 203197 h 4419596"/>
              <a:gd name="connisteX1" fmla="*/ 203197 w 6934196"/>
              <a:gd name="connsiteY1" fmla="*/ 0 h 4419596"/>
              <a:gd name="connisteX2" fmla="*/ 6934196 w 6934196"/>
              <a:gd name="connsiteY2" fmla="*/ 0 h 4419596"/>
              <a:gd name="connisteX3" fmla="*/ 6934196 w 6934196"/>
              <a:gd name="connsiteY3" fmla="*/ 4419596 h 4419596"/>
              <a:gd name="connisteX4" fmla="*/ 203197 w 6934196"/>
              <a:gd name="connsiteY4" fmla="*/ 4419596 h 4419596"/>
              <a:gd name="connisteX5" fmla="*/ 0 w 6934196"/>
              <a:gd name="connsiteY5" fmla="*/ 4216398 h 4419596"/>
              <a:gd name="connisteX6" fmla="*/ 0 w 6934196"/>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197" h="4419597">
                <a:moveTo>
                  <a:pt x="0" y="203198"/>
                </a:moveTo>
                <a:cubicBezTo>
                  <a:pt x="0" y="90974"/>
                  <a:pt x="90974" y="0"/>
                  <a:pt x="203198" y="0"/>
                </a:cubicBezTo>
                <a:lnTo>
                  <a:pt x="6934197" y="0"/>
                </a:lnTo>
                <a:lnTo>
                  <a:pt x="6934197" y="4419597"/>
                </a:lnTo>
                <a:lnTo>
                  <a:pt x="203198" y="4419597"/>
                </a:lnTo>
                <a:cubicBezTo>
                  <a:pt x="90974" y="4419597"/>
                  <a:pt x="0" y="4328632"/>
                  <a:pt x="0" y="4216399"/>
                </a:cubicBezTo>
                <a:lnTo>
                  <a:pt x="0" y="203198"/>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336800"/>
            <a:ext cx="6096000" cy="3403600"/>
            <a:chOff x="1680" y="3680"/>
            <a:chExt cx="9600" cy="5360"/>
          </a:xfrm>
        </p:grpSpPr>
        <p:sp>
          <p:nvSpPr>
            <p:cNvPr id="4" name="文本框 3"/>
            <p:cNvSpPr txBox="1"/>
            <p:nvPr>
              <p:custDataLst>
                <p:tags r:id="rId3"/>
              </p:custDataLst>
            </p:nvPr>
          </p:nvSpPr>
          <p:spPr>
            <a:xfrm>
              <a:off x="1680" y="3680"/>
              <a:ext cx="960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AI在网络安全领域的增长趋势</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680" y="4560"/>
              <a:ext cx="956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据市场研究机构预测，AI在网络安全市场的年复合增长率将超过20%。</a:t>
              </a:r>
              <a:endParaRPr lang="zh-CN" altLang="en-US" sz="1600">
                <a:solidFill>
                  <a:schemeClr val="bg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680" y="6720"/>
              <a:ext cx="960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AI技术对网络安全事件响应时间的影响</a:t>
              </a:r>
              <a:endParaRPr lang="zh-CN" altLang="en-US" sz="2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680" y="7600"/>
              <a:ext cx="956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预计到2025年，AI技术将使网络安全事件的平均响应时间缩短30%以上。</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8" name="图片 7" descr="C:/Users/AFRG-PC/AppData/Roaming/Kingsoft/office6/wppai/generateppt/eb5fe0e595ac2261dda9387de6281f57.jpgeb5fe0e595ac2261dda9387de6281f57"/>
          <p:cNvPicPr preferRelativeResize="0">
            <a:picLocks noChangeAspect="1"/>
          </p:cNvPicPr>
          <p:nvPr>
            <p:custDataLst>
              <p:tags r:id="rId7"/>
            </p:custDataLst>
          </p:nvPr>
        </p:nvPicPr>
        <p:blipFill>
          <a:blip r:embed="rId8"/>
          <a:srcRect l="4216" r="4392"/>
          <a:stretch>
            <a:fillRect/>
          </a:stretch>
        </p:blipFill>
        <p:spPr>
          <a:xfrm>
            <a:off x="7543800" y="1828800"/>
            <a:ext cx="4038600" cy="4418965"/>
          </a:xfrm>
          <a:custGeom>
            <a:avLst/>
            <a:gdLst>
              <a:gd name="connisteX0" fmla="*/ 0 w 4038603"/>
              <a:gd name="connsiteY0" fmla="*/ 0 h 4419596"/>
              <a:gd name="connisteX1" fmla="*/ 3835395 w 4038603"/>
              <a:gd name="connsiteY1" fmla="*/ 0 h 4419596"/>
              <a:gd name="connisteX2" fmla="*/ 4038603 w 4038603"/>
              <a:gd name="connsiteY2" fmla="*/ 203197 h 4419596"/>
              <a:gd name="connisteX3" fmla="*/ 4038603 w 4038603"/>
              <a:gd name="connsiteY3" fmla="*/ 4216398 h 4419596"/>
              <a:gd name="connisteX4" fmla="*/ 3835395 w 4038603"/>
              <a:gd name="connsiteY4" fmla="*/ 4419596 h 4419596"/>
              <a:gd name="connisteX5" fmla="*/ 0 w 4038603"/>
              <a:gd name="connsiteY5" fmla="*/ 4419596 h 4419596"/>
              <a:gd name="connisteX6" fmla="*/ 0 w 4038603"/>
              <a:gd name="connsiteY6" fmla="*/ 0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0"/>
                </a:moveTo>
                <a:lnTo>
                  <a:pt x="3835396" y="0"/>
                </a:lnTo>
                <a:cubicBezTo>
                  <a:pt x="3947629" y="0"/>
                  <a:pt x="4038603" y="90974"/>
                  <a:pt x="4038603" y="203198"/>
                </a:cubicBezTo>
                <a:lnTo>
                  <a:pt x="4038603" y="4216399"/>
                </a:lnTo>
                <a:cubicBezTo>
                  <a:pt x="4038603" y="4328632"/>
                  <a:pt x="3947629" y="4419597"/>
                  <a:pt x="3835396" y="4419597"/>
                </a:cubicBezTo>
                <a:lnTo>
                  <a:pt x="0" y="4419597"/>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挑战与未来</a:t>
            </a:r>
            <a:endParaRPr lang="zh-CN" altLang="en-US"/>
          </a:p>
        </p:txBody>
      </p:sp>
      <p:sp>
        <p:nvSpPr>
          <p:cNvPr id="3" name="文本占位符 2"/>
          <p:cNvSpPr>
            <a:spLocks noGrp="1"/>
          </p:cNvSpPr>
          <p:nvPr>
            <p:ph type="body" idx="14"/>
            <p:custDataLst>
              <p:tags r:id="rId2"/>
            </p:custDataLst>
          </p:nvPr>
        </p:nvSpPr>
        <p:spPr/>
        <p:txBody>
          <a:bodyPr/>
          <a:p>
            <a:r>
              <a:rPr lang="zh-CN" altLang="en-US"/>
              <a:t>06</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rot="10800000" flipV="1">
            <a:off x="0"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3086100"/>
            <a:ext cx="1746250" cy="3771265"/>
          </a:xfrm>
          <a:custGeom>
            <a:avLst/>
            <a:gdLst>
              <a:gd name="connisteX0" fmla="*/ 0 w 1746824"/>
              <a:gd name="connsiteY0" fmla="*/ 3771890 h 3771881"/>
              <a:gd name="connisteX1" fmla="*/ 734372 w 1746824"/>
              <a:gd name="connsiteY1" fmla="*/ 3771890 h 3771881"/>
              <a:gd name="connisteX2" fmla="*/ 1679405 w 1746824"/>
              <a:gd name="connsiteY2" fmla="*/ 2598468 h 3771881"/>
              <a:gd name="connisteX3" fmla="*/ 1684937 w 1746824"/>
              <a:gd name="connsiteY3" fmla="*/ 2223189 h 3771881"/>
              <a:gd name="connisteX4" fmla="*/ 0 w 1746824"/>
              <a:gd name="connsiteY4" fmla="*/ 0 h 3771881"/>
              <a:gd name="connisteX5" fmla="*/ 0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0" y="3771891"/>
                </a:moveTo>
                <a:lnTo>
                  <a:pt x="734373" y="3771891"/>
                </a:lnTo>
                <a:lnTo>
                  <a:pt x="1679405" y="2598469"/>
                </a:lnTo>
                <a:cubicBezTo>
                  <a:pt x="1767179" y="2489481"/>
                  <a:pt x="1769465" y="2334719"/>
                  <a:pt x="1684937" y="2223190"/>
                </a:cubicBezTo>
                <a:lnTo>
                  <a:pt x="0" y="0"/>
                </a:lnTo>
                <a:lnTo>
                  <a:pt x="0"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2324100" y="2305685"/>
            <a:ext cx="9334500" cy="3460115"/>
            <a:chOff x="3660" y="3631"/>
            <a:chExt cx="14700" cy="5449"/>
          </a:xfrm>
        </p:grpSpPr>
        <p:sp>
          <p:nvSpPr>
            <p:cNvPr id="4" name="文本框 3"/>
            <p:cNvSpPr txBox="1"/>
            <p:nvPr>
              <p:custDataLst>
                <p:tags r:id="rId3"/>
              </p:custDataLst>
            </p:nvPr>
          </p:nvSpPr>
          <p:spPr>
            <a:xfrm>
              <a:off x="3660" y="3631"/>
              <a:ext cx="2280" cy="2101"/>
            </a:xfrm>
            <a:prstGeom prst="rect">
              <a:avLst/>
            </a:prstGeom>
            <a:noFill/>
          </p:spPr>
          <p:txBody>
            <a:bodyPr wrap="square" lIns="0" tIns="0" rIns="0" bIns="0" rtlCol="0" anchor="ctr">
              <a:noAutofit/>
            </a:bodyPr>
            <a:p>
              <a:pPr algn="ctr">
                <a:lnSpc>
                  <a:spcPct val="109000"/>
                </a:lnSpc>
              </a:pPr>
              <a:r>
                <a:rPr lang="zh-CN" altLang="en-US" sz="8000">
                  <a:solidFill>
                    <a:schemeClr val="accent4"/>
                  </a:solidFill>
                  <a:latin typeface="Microsoft YaHei UI" panose="020B0503020204020204" charset="-122"/>
                  <a:ea typeface="Microsoft YaHei UI" panose="020B0503020204020204" charset="-122"/>
                </a:rPr>
                <a:t>01</a:t>
              </a:r>
              <a:endParaRPr lang="zh-CN" altLang="en-US" sz="8000">
                <a:solidFill>
                  <a:schemeClr val="accent4"/>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6240" y="3640"/>
              <a:ext cx="4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数据隐私保护</a:t>
              </a: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6240" y="4440"/>
              <a:ext cx="44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随着AI技术的发展，如何在大数据分析中保护个人隐私成为一大挑战。</a:t>
              </a:r>
              <a:endParaRPr lang="zh-CN" altLang="en-US" sz="16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3660" y="6831"/>
              <a:ext cx="2280" cy="2101"/>
            </a:xfrm>
            <a:prstGeom prst="rect">
              <a:avLst/>
            </a:prstGeom>
            <a:noFill/>
          </p:spPr>
          <p:txBody>
            <a:bodyPr wrap="square" lIns="0" tIns="0" rIns="0" bIns="0" rtlCol="0" anchor="ctr">
              <a:noAutofit/>
            </a:bodyPr>
            <a:p>
              <a:pPr algn="ctr">
                <a:lnSpc>
                  <a:spcPct val="109000"/>
                </a:lnSpc>
              </a:pPr>
              <a:r>
                <a:rPr lang="zh-CN" altLang="en-US" sz="8000">
                  <a:solidFill>
                    <a:schemeClr val="accent4"/>
                  </a:solidFill>
                  <a:latin typeface="Microsoft YaHei UI" panose="020B0503020204020204" charset="-122"/>
                  <a:ea typeface="Microsoft YaHei UI" panose="020B0503020204020204" charset="-122"/>
                </a:rPr>
                <a:t>03</a:t>
              </a:r>
              <a:endParaRPr lang="zh-CN" altLang="en-US" sz="8000">
                <a:solidFill>
                  <a:schemeClr val="accent4"/>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6240" y="6840"/>
              <a:ext cx="4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自动化攻击的防御</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6240" y="7640"/>
              <a:ext cx="44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智能系统可能面临自动化攻击，如何构建有效的防御机制是网络安全的新挑战。</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1340" y="3631"/>
              <a:ext cx="2280" cy="2101"/>
            </a:xfrm>
            <a:prstGeom prst="rect">
              <a:avLst/>
            </a:prstGeom>
            <a:noFill/>
          </p:spPr>
          <p:txBody>
            <a:bodyPr wrap="square" lIns="0" tIns="0" rIns="0" bIns="0" rtlCol="0" anchor="ctr">
              <a:noAutofit/>
            </a:bodyPr>
            <a:p>
              <a:pPr algn="ctr">
                <a:lnSpc>
                  <a:spcPct val="109000"/>
                </a:lnSpc>
              </a:pPr>
              <a:r>
                <a:rPr lang="zh-CN" altLang="en-US" sz="8000">
                  <a:solidFill>
                    <a:schemeClr val="accent4"/>
                  </a:solidFill>
                  <a:latin typeface="Microsoft YaHei UI" panose="020B0503020204020204" charset="-122"/>
                  <a:ea typeface="Microsoft YaHei UI" panose="020B0503020204020204" charset="-122"/>
                </a:rPr>
                <a:t>02</a:t>
              </a:r>
              <a:endParaRPr lang="zh-CN" altLang="en-US" sz="8000">
                <a:solidFill>
                  <a:schemeClr val="accent4"/>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3920" y="3640"/>
              <a:ext cx="4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算法偏见与歧视</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920" y="4440"/>
              <a:ext cx="44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AI算法可能因训练数据的偏差导致决策不公，如何消除偏见是亟待解决的问题。</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11340" y="6831"/>
              <a:ext cx="2280" cy="2101"/>
            </a:xfrm>
            <a:prstGeom prst="rect">
              <a:avLst/>
            </a:prstGeom>
            <a:noFill/>
          </p:spPr>
          <p:txBody>
            <a:bodyPr wrap="square" lIns="0" tIns="0" rIns="0" bIns="0" rtlCol="0" anchor="ctr">
              <a:noAutofit/>
            </a:bodyPr>
            <a:p>
              <a:pPr algn="ctr">
                <a:lnSpc>
                  <a:spcPct val="109000"/>
                </a:lnSpc>
              </a:pPr>
              <a:r>
                <a:rPr lang="zh-CN" altLang="en-US" sz="8000">
                  <a:solidFill>
                    <a:schemeClr val="accent4"/>
                  </a:solidFill>
                  <a:latin typeface="Microsoft YaHei UI" panose="020B0503020204020204" charset="-122"/>
                  <a:ea typeface="Microsoft YaHei UI" panose="020B0503020204020204" charset="-122"/>
                </a:rPr>
                <a:t>04</a:t>
              </a:r>
              <a:endParaRPr lang="zh-CN" altLang="en-US" sz="8000">
                <a:solidFill>
                  <a:schemeClr val="accent4"/>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3920" y="6840"/>
              <a:ext cx="44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AI伦理与法律问题</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3920" y="7640"/>
              <a:ext cx="44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AI在网络安全中的应用引发伦理和法律问题，如责任归属和道德边界等。</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16" name="文本框 15"/>
          <p:cNvSpPr txBox="1"/>
          <p:nvPr>
            <p:custDataLst>
              <p:tags r:id="rId15"/>
            </p:custDataLst>
          </p:nvPr>
        </p:nvSpPr>
        <p:spPr>
          <a:xfrm>
            <a:off x="24384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关键挑战分析</a:t>
            </a:r>
            <a:endParaRPr lang="zh-CN" altLang="en-US" sz="4400" b="1">
              <a:solidFill>
                <a:schemeClr val="tx1"/>
              </a:solidFill>
              <a:latin typeface="Microsoft YaHei UI" panose="020B0503020204020204" charset="-122"/>
              <a:ea typeface="Microsoft YaHei UI" panose="020B0503020204020204"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rot="10800000">
            <a:off x="0" y="5029200"/>
            <a:ext cx="12191365" cy="1828800"/>
          </a:xfrm>
          <a:prstGeom prst="rect">
            <a:avLst/>
          </a:pr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rot="10800000">
            <a:off x="9042401" y="5314557"/>
            <a:ext cx="3148965" cy="1543685"/>
          </a:xfrm>
          <a:custGeom>
            <a:avLst/>
            <a:gdLst>
              <a:gd name="connisteX0" fmla="*/ 3149595 w 3149595"/>
              <a:gd name="connsiteY0" fmla="*/ 0 h 1543470"/>
              <a:gd name="connisteX1" fmla="*/ 0 w 3149595"/>
              <a:gd name="connsiteY1" fmla="*/ 0 h 1543470"/>
              <a:gd name="connisteX2" fmla="*/ 0 w 3149595"/>
              <a:gd name="connsiteY2" fmla="*/ 812801 h 1543470"/>
              <a:gd name="connisteX3" fmla="*/ 823344 w 3149595"/>
              <a:gd name="connsiteY3" fmla="*/ 1476033 h 1543470"/>
              <a:gd name="connisteX4" fmla="*/ 1198888 w 3149595"/>
              <a:gd name="connsiteY4" fmla="*/ 1481401 h 1543470"/>
              <a:gd name="connisteX5" fmla="*/ 3149595 w 3149595"/>
              <a:gd name="connsiteY5" fmla="*/ 0 h 154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149596" h="1543471">
                <a:moveTo>
                  <a:pt x="3149596" y="0"/>
                </a:moveTo>
                <a:lnTo>
                  <a:pt x="0" y="0"/>
                </a:lnTo>
                <a:lnTo>
                  <a:pt x="0" y="812801"/>
                </a:lnTo>
                <a:lnTo>
                  <a:pt x="823344" y="1476034"/>
                </a:lnTo>
                <a:cubicBezTo>
                  <a:pt x="932423" y="1563907"/>
                  <a:pt x="1087340" y="1566111"/>
                  <a:pt x="1198888" y="1481401"/>
                </a:cubicBezTo>
                <a:lnTo>
                  <a:pt x="314959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任意多边形 16"/>
          <p:cNvSpPr/>
          <p:nvPr>
            <p:custDataLst>
              <p:tags r:id="rId3"/>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609600" y="1828800"/>
            <a:ext cx="10972797" cy="4419603"/>
            <a:chOff x="960" y="2880"/>
            <a:chExt cx="17280" cy="6960"/>
          </a:xfrm>
        </p:grpSpPr>
        <p:pic>
          <p:nvPicPr>
            <p:cNvPr id="4" name="图片 3" descr="C:/Users/AFRG-PC/AppData/Roaming/Kingsoft/office6/wppai/generateppt/cc388b17-af45-43e0-8ce2-30953aa7acdf.jpgcc388b17-af45-43e0-8ce2-30953aa7acdf"/>
            <p:cNvPicPr preferRelativeResize="0">
              <a:picLocks noChangeAspect="1"/>
            </p:cNvPicPr>
            <p:nvPr>
              <p:custDataLst>
                <p:tags r:id="rId4"/>
              </p:custDataLst>
            </p:nvPr>
          </p:nvPicPr>
          <p:blipFill>
            <a:blip r:embed="rId5"/>
            <a:srcRect b="55"/>
            <a:stretch>
              <a:fillRect/>
            </a:stretch>
          </p:blipFill>
          <p:spPr>
            <a:xfrm>
              <a:off x="960" y="2880"/>
              <a:ext cx="8399" cy="3840"/>
            </a:xfrm>
            <a:custGeom>
              <a:avLst/>
              <a:gdLst>
                <a:gd name="connisteX0" fmla="*/ 0 w 5333996"/>
                <a:gd name="connsiteY0" fmla="*/ 203197 h 2438403"/>
                <a:gd name="connisteX1" fmla="*/ 203197 w 5333996"/>
                <a:gd name="connsiteY1" fmla="*/ 0 h 2438403"/>
                <a:gd name="connisteX2" fmla="*/ 5130798 w 5333996"/>
                <a:gd name="connsiteY2" fmla="*/ 0 h 2438403"/>
                <a:gd name="connisteX3" fmla="*/ 5333996 w 5333996"/>
                <a:gd name="connsiteY3" fmla="*/ 203197 h 2438403"/>
                <a:gd name="connisteX4" fmla="*/ 5333996 w 5333996"/>
                <a:gd name="connsiteY4" fmla="*/ 2438403 h 2438403"/>
                <a:gd name="connisteX5" fmla="*/ 0 w 5333996"/>
                <a:gd name="connsiteY5" fmla="*/ 2438403 h 2438403"/>
                <a:gd name="connisteX6" fmla="*/ 0 w 5333996"/>
                <a:gd name="connsiteY6" fmla="*/ 203197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2438403">
                  <a:moveTo>
                    <a:pt x="0" y="203198"/>
                  </a:moveTo>
                  <a:cubicBezTo>
                    <a:pt x="0" y="90974"/>
                    <a:pt x="90974" y="0"/>
                    <a:pt x="203198" y="0"/>
                  </a:cubicBezTo>
                  <a:lnTo>
                    <a:pt x="5130799" y="0"/>
                  </a:lnTo>
                  <a:cubicBezTo>
                    <a:pt x="5243032" y="0"/>
                    <a:pt x="5333997" y="90974"/>
                    <a:pt x="5333997" y="203198"/>
                  </a:cubicBezTo>
                  <a:lnTo>
                    <a:pt x="5333997" y="2438403"/>
                  </a:lnTo>
                  <a:lnTo>
                    <a:pt x="0" y="2438403"/>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7"/>
              </p:custDataLst>
            </p:nvPr>
          </p:nvSpPr>
          <p:spPr>
            <a:xfrm>
              <a:off x="960" y="6720"/>
              <a:ext cx="8399" cy="3120"/>
            </a:xfrm>
            <a:custGeom>
              <a:avLst/>
              <a:gdLst>
                <a:gd name="connisteX0" fmla="*/ 0 w 5333996"/>
                <a:gd name="connsiteY0" fmla="*/ 0 h 1981203"/>
                <a:gd name="connisteX1" fmla="*/ 5333996 w 5333996"/>
                <a:gd name="connsiteY1" fmla="*/ 0 h 1981203"/>
                <a:gd name="connisteX2" fmla="*/ 5333996 w 5333996"/>
                <a:gd name="connsiteY2" fmla="*/ 1777995 h 1981203"/>
                <a:gd name="connisteX3" fmla="*/ 5130798 w 5333996"/>
                <a:gd name="connsiteY3" fmla="*/ 1981203 h 1981203"/>
                <a:gd name="connisteX4" fmla="*/ 203197 w 5333996"/>
                <a:gd name="connsiteY4" fmla="*/ 1981203 h 1981203"/>
                <a:gd name="connisteX5" fmla="*/ 0 w 5333996"/>
                <a:gd name="connsiteY5" fmla="*/ 1777995 h 1981203"/>
                <a:gd name="connisteX6" fmla="*/ 0 w 5333996"/>
                <a:gd name="connsiteY6" fmla="*/ 0 h 19812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1981203">
                  <a:moveTo>
                    <a:pt x="0" y="0"/>
                  </a:moveTo>
                  <a:lnTo>
                    <a:pt x="5333997" y="0"/>
                  </a:lnTo>
                  <a:lnTo>
                    <a:pt x="5333997" y="1777996"/>
                  </a:lnTo>
                  <a:cubicBezTo>
                    <a:pt x="5333997" y="1890229"/>
                    <a:pt x="5243032" y="1981203"/>
                    <a:pt x="5130799" y="1981203"/>
                  </a:cubicBezTo>
                  <a:lnTo>
                    <a:pt x="203198" y="1981203"/>
                  </a:lnTo>
                  <a:cubicBezTo>
                    <a:pt x="90974" y="1981203"/>
                    <a:pt x="0" y="1890229"/>
                    <a:pt x="0" y="1777996"/>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AFRG-PC/AppData/Roaming/Kingsoft/office6/wppai/generateppt/9ed377ec-5001-43ba-9a18-7a2f5a897c10.jpg9ed377ec-5001-43ba-9a18-7a2f5a897c10"/>
            <p:cNvPicPr preferRelativeResize="0">
              <a:picLocks noChangeAspect="1"/>
            </p:cNvPicPr>
            <p:nvPr>
              <p:custDataLst>
                <p:tags r:id="rId8"/>
              </p:custDataLst>
            </p:nvPr>
          </p:nvPicPr>
          <p:blipFill>
            <a:blip r:embed="rId9"/>
            <a:srcRect b="55"/>
            <a:stretch>
              <a:fillRect/>
            </a:stretch>
          </p:blipFill>
          <p:spPr>
            <a:xfrm>
              <a:off x="9840" y="2880"/>
              <a:ext cx="8399" cy="3840"/>
            </a:xfrm>
            <a:custGeom>
              <a:avLst/>
              <a:gdLst>
                <a:gd name="connisteX0" fmla="*/ 0 w 5333996"/>
                <a:gd name="connsiteY0" fmla="*/ 203197 h 2438403"/>
                <a:gd name="connisteX1" fmla="*/ 203197 w 5333996"/>
                <a:gd name="connsiteY1" fmla="*/ 0 h 2438403"/>
                <a:gd name="connisteX2" fmla="*/ 5130798 w 5333996"/>
                <a:gd name="connsiteY2" fmla="*/ 0 h 2438403"/>
                <a:gd name="connisteX3" fmla="*/ 5333996 w 5333996"/>
                <a:gd name="connsiteY3" fmla="*/ 203197 h 2438403"/>
                <a:gd name="connisteX4" fmla="*/ 5333996 w 5333996"/>
                <a:gd name="connsiteY4" fmla="*/ 2438403 h 2438403"/>
                <a:gd name="connisteX5" fmla="*/ 0 w 5333996"/>
                <a:gd name="connsiteY5" fmla="*/ 2438403 h 2438403"/>
                <a:gd name="connisteX6" fmla="*/ 0 w 5333996"/>
                <a:gd name="connsiteY6" fmla="*/ 203197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2438403">
                  <a:moveTo>
                    <a:pt x="0" y="203198"/>
                  </a:moveTo>
                  <a:cubicBezTo>
                    <a:pt x="0" y="90974"/>
                    <a:pt x="90974" y="0"/>
                    <a:pt x="203198" y="0"/>
                  </a:cubicBezTo>
                  <a:lnTo>
                    <a:pt x="5130799" y="0"/>
                  </a:lnTo>
                  <a:cubicBezTo>
                    <a:pt x="5243032" y="0"/>
                    <a:pt x="5333997" y="90974"/>
                    <a:pt x="5333997" y="203198"/>
                  </a:cubicBezTo>
                  <a:lnTo>
                    <a:pt x="5333997" y="2438403"/>
                  </a:lnTo>
                  <a:lnTo>
                    <a:pt x="0" y="2438403"/>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10"/>
              </p:custDataLst>
            </p:nvPr>
          </p:nvSpPr>
          <p:spPr>
            <a:xfrm>
              <a:off x="9840" y="6720"/>
              <a:ext cx="8400" cy="3120"/>
            </a:xfrm>
            <a:custGeom>
              <a:avLst/>
              <a:gdLst>
                <a:gd name="connisteX0" fmla="*/ 0 w 5333996"/>
                <a:gd name="connsiteY0" fmla="*/ 0 h 1981203"/>
                <a:gd name="connisteX1" fmla="*/ 5333996 w 5333996"/>
                <a:gd name="connsiteY1" fmla="*/ 0 h 1981203"/>
                <a:gd name="connisteX2" fmla="*/ 5333996 w 5333996"/>
                <a:gd name="connsiteY2" fmla="*/ 1777995 h 1981203"/>
                <a:gd name="connisteX3" fmla="*/ 5130798 w 5333996"/>
                <a:gd name="connsiteY3" fmla="*/ 1981203 h 1981203"/>
                <a:gd name="connisteX4" fmla="*/ 203197 w 5333996"/>
                <a:gd name="connsiteY4" fmla="*/ 1981203 h 1981203"/>
                <a:gd name="connisteX5" fmla="*/ 0 w 5333996"/>
                <a:gd name="connsiteY5" fmla="*/ 1777995 h 1981203"/>
                <a:gd name="connisteX6" fmla="*/ 0 w 5333996"/>
                <a:gd name="connsiteY6" fmla="*/ 0 h 19812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3997" h="1981203">
                  <a:moveTo>
                    <a:pt x="0" y="0"/>
                  </a:moveTo>
                  <a:lnTo>
                    <a:pt x="5333997" y="0"/>
                  </a:lnTo>
                  <a:lnTo>
                    <a:pt x="5333997" y="1777996"/>
                  </a:lnTo>
                  <a:cubicBezTo>
                    <a:pt x="5333997" y="1890229"/>
                    <a:pt x="5243032" y="1981203"/>
                    <a:pt x="5130799" y="1981203"/>
                  </a:cubicBezTo>
                  <a:lnTo>
                    <a:pt x="203198" y="1981203"/>
                  </a:lnTo>
                  <a:cubicBezTo>
                    <a:pt x="90974" y="1981203"/>
                    <a:pt x="0" y="1890229"/>
                    <a:pt x="0" y="1777996"/>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1"/>
              </p:custDataLst>
            </p:nvPr>
          </p:nvSpPr>
          <p:spPr>
            <a:xfrm>
              <a:off x="1440" y="736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AI在网络安全中的角色演变</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2"/>
              </p:custDataLst>
            </p:nvPr>
          </p:nvSpPr>
          <p:spPr>
            <a:xfrm>
              <a:off x="1440" y="824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随着技术进步，AI将从辅助工具转变为网络安全防御的主导力量，实现更智能的威胁检测。</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0320" y="736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新兴威胁的应对策略</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0320" y="824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面对AI生成的深度伪造内容等新型攻击手段，网络安全领域将开发出更先进的检测和防御机制。</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16" name="文本框 15"/>
          <p:cNvSpPr txBox="1"/>
          <p:nvPr>
            <p:custDataLst>
              <p:tags r:id="rId15"/>
            </p:custDataLst>
          </p:nvPr>
        </p:nvSpPr>
        <p:spPr>
          <a:xfrm>
            <a:off x="609603" y="609603"/>
            <a:ext cx="111125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未来趋势预测</a:t>
            </a:r>
            <a:endParaRPr lang="zh-CN" altLang="en-US" sz="4400" b="1">
              <a:solidFill>
                <a:schemeClr val="tx1"/>
              </a:solidFill>
              <a:latin typeface="Microsoft YaHei UI" panose="020B0503020204020204" charset="-122"/>
              <a:ea typeface="Microsoft YaHei UI" panose="020B0503020204020204"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a:off x="10820397"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10445182" y="3086100"/>
            <a:ext cx="1746885" cy="3771265"/>
          </a:xfrm>
          <a:custGeom>
            <a:avLst/>
            <a:gdLst>
              <a:gd name="connisteX0" fmla="*/ 1012451 w 1746824"/>
              <a:gd name="connsiteY0" fmla="*/ 3771890 h 3771881"/>
              <a:gd name="connisteX1" fmla="*/ 1746824 w 1746824"/>
              <a:gd name="connsiteY1" fmla="*/ 3771890 h 3771881"/>
              <a:gd name="connisteX2" fmla="*/ 1746824 w 1746824"/>
              <a:gd name="connsiteY2" fmla="*/ 0 h 3771881"/>
              <a:gd name="connisteX3" fmla="*/ 61886 w 1746824"/>
              <a:gd name="connsiteY3" fmla="*/ 2223189 h 3771881"/>
              <a:gd name="connisteX4" fmla="*/ 67418 w 1746824"/>
              <a:gd name="connsiteY4" fmla="*/ 2598468 h 3771881"/>
              <a:gd name="connisteX5" fmla="*/ 1012451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1012451" y="3771891"/>
                </a:moveTo>
                <a:lnTo>
                  <a:pt x="1746824" y="3771891"/>
                </a:lnTo>
                <a:lnTo>
                  <a:pt x="1746824" y="0"/>
                </a:lnTo>
                <a:lnTo>
                  <a:pt x="61887" y="2223190"/>
                </a:lnTo>
                <a:cubicBezTo>
                  <a:pt x="-22650" y="2334719"/>
                  <a:pt x="-20364" y="2489481"/>
                  <a:pt x="67419" y="2598469"/>
                </a:cubicBezTo>
                <a:lnTo>
                  <a:pt x="1012451"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6096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视觉：技术架构分层设计</a:t>
            </a:r>
            <a:endParaRPr lang="zh-CN" altLang="en-US" sz="4400" b="1">
              <a:solidFill>
                <a:schemeClr val="tx1"/>
              </a:solidFill>
              <a:latin typeface="Microsoft YaHei UI" panose="020B0503020204020204" charset="-122"/>
              <a:ea typeface="Microsoft YaHei UI" panose="020B0503020204020204" charset="-122"/>
            </a:endParaRPr>
          </a:p>
        </p:txBody>
      </p:sp>
      <p:sp>
        <p:nvSpPr>
          <p:cNvPr id="5" name="任意多边形 4"/>
          <p:cNvSpPr/>
          <p:nvPr>
            <p:custDataLst>
              <p:tags r:id="rId4"/>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609600" y="2565400"/>
            <a:ext cx="9220200" cy="2946400"/>
            <a:chOff x="960" y="4040"/>
            <a:chExt cx="14520" cy="4640"/>
          </a:xfrm>
        </p:grpSpPr>
        <p:sp>
          <p:nvSpPr>
            <p:cNvPr id="6" name="任意多边形 5"/>
            <p:cNvSpPr/>
            <p:nvPr>
              <p:custDataLst>
                <p:tags r:id="rId5"/>
              </p:custDataLst>
            </p:nvPr>
          </p:nvSpPr>
          <p:spPr>
            <a:xfrm>
              <a:off x="960" y="4040"/>
              <a:ext cx="1920" cy="1920"/>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1230" y="432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01</a:t>
              </a:r>
              <a:endParaRPr lang="zh-CN" altLang="en-US" sz="4800">
                <a:solidFill>
                  <a:schemeClr val="bg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960" y="6440"/>
              <a:ext cx="4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数据层的挑战</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960" y="7240"/>
              <a:ext cx="4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在数据层，AI需处理海量数据，确保数据质量与隐私保护是当前面临的主要挑战。</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任意多边形 9"/>
            <p:cNvSpPr/>
            <p:nvPr>
              <p:custDataLst>
                <p:tags r:id="rId9"/>
              </p:custDataLst>
            </p:nvPr>
          </p:nvSpPr>
          <p:spPr>
            <a:xfrm>
              <a:off x="6080" y="4040"/>
              <a:ext cx="1920" cy="1920"/>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6350" y="432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02</a:t>
              </a:r>
              <a:endParaRPr lang="zh-CN" altLang="en-US" sz="48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6080" y="6440"/>
              <a:ext cx="4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算法层的创新</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6080" y="7240"/>
              <a:ext cx="4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算法层需要不断优化，以适应不断变化的网络环境，提升检测和防御的准确性。</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任意多边形 13"/>
            <p:cNvSpPr/>
            <p:nvPr>
              <p:custDataLst>
                <p:tags r:id="rId13"/>
              </p:custDataLst>
            </p:nvPr>
          </p:nvSpPr>
          <p:spPr>
            <a:xfrm>
              <a:off x="11200" y="4040"/>
              <a:ext cx="1919" cy="1920"/>
            </a:xfrm>
            <a:custGeom>
              <a:avLst/>
              <a:gdLst>
                <a:gd name="connisteX0" fmla="*/ 0 w 1219196"/>
                <a:gd name="connsiteY0" fmla="*/ 243843 h 1219196"/>
                <a:gd name="connisteX1" fmla="*/ 243843 w 1219196"/>
                <a:gd name="connsiteY1" fmla="*/ 0 h 1219196"/>
                <a:gd name="connisteX2" fmla="*/ 975363 w 1219196"/>
                <a:gd name="connsiteY2" fmla="*/ 0 h 1219196"/>
                <a:gd name="connisteX3" fmla="*/ 1219196 w 1219196"/>
                <a:gd name="connsiteY3" fmla="*/ 243843 h 1219196"/>
                <a:gd name="connisteX4" fmla="*/ 1219196 w 1219196"/>
                <a:gd name="connsiteY4" fmla="*/ 975363 h 1219196"/>
                <a:gd name="connisteX5" fmla="*/ 975363 w 1219196"/>
                <a:gd name="connsiteY5" fmla="*/ 1219196 h 1219196"/>
                <a:gd name="connisteX6" fmla="*/ 243843 w 1219196"/>
                <a:gd name="connsiteY6" fmla="*/ 1219196 h 1219196"/>
                <a:gd name="connisteX7" fmla="*/ 0 w 1219196"/>
                <a:gd name="connsiteY7" fmla="*/ 975363 h 1219196"/>
                <a:gd name="connisteX8" fmla="*/ 0 w 1219196"/>
                <a:gd name="connsiteY8" fmla="*/ 24384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243843"/>
                  </a:moveTo>
                  <a:cubicBezTo>
                    <a:pt x="0" y="109170"/>
                    <a:pt x="109170" y="0"/>
                    <a:pt x="243843" y="0"/>
                  </a:cubicBezTo>
                  <a:lnTo>
                    <a:pt x="975363" y="0"/>
                  </a:lnTo>
                  <a:cubicBezTo>
                    <a:pt x="1110027" y="0"/>
                    <a:pt x="1219197" y="109170"/>
                    <a:pt x="1219197" y="243843"/>
                  </a:cubicBezTo>
                  <a:lnTo>
                    <a:pt x="1219197" y="975363"/>
                  </a:lnTo>
                  <a:cubicBezTo>
                    <a:pt x="1219197" y="1110027"/>
                    <a:pt x="1110027" y="1219197"/>
                    <a:pt x="975363" y="1219197"/>
                  </a:cubicBezTo>
                  <a:lnTo>
                    <a:pt x="243843" y="1219197"/>
                  </a:lnTo>
                  <a:cubicBezTo>
                    <a:pt x="109170" y="1219197"/>
                    <a:pt x="0" y="1110027"/>
                    <a:pt x="0" y="975363"/>
                  </a:cubicBezTo>
                  <a:lnTo>
                    <a:pt x="0" y="243843"/>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4"/>
              </p:custDataLst>
            </p:nvPr>
          </p:nvSpPr>
          <p:spPr>
            <a:xfrm>
              <a:off x="11470" y="4323"/>
              <a:ext cx="1380" cy="1260"/>
            </a:xfrm>
            <a:prstGeom prst="rect">
              <a:avLst/>
            </a:prstGeom>
            <a:noFill/>
          </p:spPr>
          <p:txBody>
            <a:bodyPr wrap="square" lIns="0" tIns="0" rIns="0" bIns="0" rtlCol="0" anchor="ctr">
              <a:noAutofit/>
            </a:bodyPr>
            <a:p>
              <a:pPr algn="ctr">
                <a:lnSpc>
                  <a:spcPct val="109000"/>
                </a:lnSpc>
              </a:pPr>
              <a:r>
                <a:rPr lang="zh-CN" altLang="en-US" sz="4800">
                  <a:solidFill>
                    <a:schemeClr val="bg1"/>
                  </a:solidFill>
                  <a:latin typeface="Microsoft YaHei UI" panose="020B0503020204020204" charset="-122"/>
                  <a:ea typeface="Microsoft YaHei UI" panose="020B0503020204020204" charset="-122"/>
                </a:rPr>
                <a:t>03</a:t>
              </a:r>
              <a:endParaRPr lang="zh-CN" altLang="en-US" sz="4800">
                <a:solidFill>
                  <a:schemeClr val="bg1"/>
                </a:solidFill>
                <a:latin typeface="Microsoft YaHei UI" panose="020B0503020204020204" charset="-122"/>
                <a:ea typeface="Microsoft YaHei UI" panose="020B0503020204020204" charset="-122"/>
              </a:endParaRPr>
            </a:p>
          </p:txBody>
        </p:sp>
        <p:sp>
          <p:nvSpPr>
            <p:cNvPr id="16" name="文本框 15"/>
            <p:cNvSpPr txBox="1"/>
            <p:nvPr>
              <p:custDataLst>
                <p:tags r:id="rId15"/>
              </p:custDataLst>
            </p:nvPr>
          </p:nvSpPr>
          <p:spPr>
            <a:xfrm>
              <a:off x="11200" y="6440"/>
              <a:ext cx="4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应用层的适应性</a:t>
              </a:r>
              <a:endParaRPr lang="zh-CN" altLang="en-US" sz="24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1200" y="7240"/>
              <a:ext cx="4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应用层需确保AI技术能灵活适应各种网络安全场景，满足不同用户需求。</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zh-CN" altLang="en-US"/>
              <a:t>网络安全挑战与AI机遇</a:t>
            </a:r>
            <a:endParaRPr lang="zh-CN" altLang="en-US"/>
          </a:p>
        </p:txBody>
      </p:sp>
      <p:sp>
        <p:nvSpPr>
          <p:cNvPr id="4" name="文本占位符 3"/>
          <p:cNvSpPr>
            <a:spLocks noGrp="1"/>
          </p:cNvSpPr>
          <p:nvPr>
            <p:ph type="body" idx="14"/>
            <p:custDataLst>
              <p:tags r:id="rId2"/>
            </p:custDataLst>
          </p:nvPr>
        </p:nvSpPr>
        <p:spPr/>
        <p:txBody>
          <a:bodyPr/>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p:txBody>
          <a:bodyPr/>
          <a:p>
            <a:r>
              <a:rPr lang="zh-CN" altLang="en-US" sz="6300"/>
              <a:t>谢谢</a:t>
            </a:r>
            <a:endParaRPr lang="zh-CN" altLang="en-US" sz="63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a:off x="10820397"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10445182" y="3086100"/>
            <a:ext cx="1746885" cy="3771265"/>
          </a:xfrm>
          <a:custGeom>
            <a:avLst/>
            <a:gdLst>
              <a:gd name="connisteX0" fmla="*/ 1012451 w 1746824"/>
              <a:gd name="connsiteY0" fmla="*/ 3771890 h 3771881"/>
              <a:gd name="connisteX1" fmla="*/ 1746824 w 1746824"/>
              <a:gd name="connsiteY1" fmla="*/ 3771890 h 3771881"/>
              <a:gd name="connisteX2" fmla="*/ 1746824 w 1746824"/>
              <a:gd name="connsiteY2" fmla="*/ 0 h 3771881"/>
              <a:gd name="connisteX3" fmla="*/ 61886 w 1746824"/>
              <a:gd name="connsiteY3" fmla="*/ 2223189 h 3771881"/>
              <a:gd name="connisteX4" fmla="*/ 67418 w 1746824"/>
              <a:gd name="connsiteY4" fmla="*/ 2598468 h 3771881"/>
              <a:gd name="connisteX5" fmla="*/ 1012451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1012451" y="3771891"/>
                </a:moveTo>
                <a:lnTo>
                  <a:pt x="1746824" y="3771891"/>
                </a:lnTo>
                <a:lnTo>
                  <a:pt x="1746824" y="0"/>
                </a:lnTo>
                <a:lnTo>
                  <a:pt x="61887" y="2223190"/>
                </a:lnTo>
                <a:cubicBezTo>
                  <a:pt x="-22650" y="2334719"/>
                  <a:pt x="-20364" y="2489481"/>
                  <a:pt x="67419" y="2598469"/>
                </a:cubicBezTo>
                <a:lnTo>
                  <a:pt x="1012451"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任意多边形 28"/>
          <p:cNvSpPr/>
          <p:nvPr>
            <p:custDataLst>
              <p:tags r:id="rId3"/>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0" name="组合 29"/>
          <p:cNvGrpSpPr/>
          <p:nvPr/>
        </p:nvGrpSpPr>
        <p:grpSpPr>
          <a:xfrm>
            <a:off x="609603" y="1828800"/>
            <a:ext cx="10972797" cy="4418965"/>
            <a:chOff x="960" y="2880"/>
            <a:chExt cx="17280" cy="6959"/>
          </a:xfrm>
        </p:grpSpPr>
        <p:sp>
          <p:nvSpPr>
            <p:cNvPr id="4" name="任意多边形 3"/>
            <p:cNvSpPr/>
            <p:nvPr>
              <p:custDataLst>
                <p:tags r:id="rId4"/>
              </p:custDataLst>
            </p:nvPr>
          </p:nvSpPr>
          <p:spPr>
            <a:xfrm>
              <a:off x="960" y="2880"/>
              <a:ext cx="8520" cy="3359"/>
            </a:xfrm>
            <a:custGeom>
              <a:avLst/>
              <a:gdLst>
                <a:gd name="connisteX0" fmla="*/ 0 w 5410203"/>
                <a:gd name="connsiteY0" fmla="*/ 203197 h 2133596"/>
                <a:gd name="connisteX1" fmla="*/ 203197 w 5410203"/>
                <a:gd name="connsiteY1" fmla="*/ 0 h 2133596"/>
                <a:gd name="connisteX2" fmla="*/ 5206995 w 5410203"/>
                <a:gd name="connsiteY2" fmla="*/ 0 h 2133596"/>
                <a:gd name="connisteX3" fmla="*/ 5410203 w 5410203"/>
                <a:gd name="connsiteY3" fmla="*/ 203197 h 2133596"/>
                <a:gd name="connisteX4" fmla="*/ 5410203 w 5410203"/>
                <a:gd name="connsiteY4" fmla="*/ 1930398 h 2133596"/>
                <a:gd name="connisteX5" fmla="*/ 5206995 w 5410203"/>
                <a:gd name="connsiteY5" fmla="*/ 2133596 h 2133596"/>
                <a:gd name="connisteX6" fmla="*/ 203197 w 5410203"/>
                <a:gd name="connsiteY6" fmla="*/ 2133596 h 2133596"/>
                <a:gd name="connisteX7" fmla="*/ 0 w 5410203"/>
                <a:gd name="connsiteY7" fmla="*/ 1930398 h 2133596"/>
                <a:gd name="connisteX8" fmla="*/ 0 w 5410203"/>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AFRG-PC/AppData/Roaming/Kingsoft/office6/wppai/generateppt/79aa09f4-ba9e-4993-ba16-2eef83545adc.jpg79aa09f4-ba9e-4993-ba16-2eef83545adc"/>
            <p:cNvPicPr preferRelativeResize="0">
              <a:picLocks noChangeAspect="1"/>
            </p:cNvPicPr>
            <p:nvPr>
              <p:custDataLst>
                <p:tags r:id="rId5"/>
              </p:custDataLst>
            </p:nvPr>
          </p:nvPicPr>
          <p:blipFill>
            <a:blip r:embed="rId6"/>
            <a:srcRect/>
            <a:stretch>
              <a:fillRect/>
            </a:stretch>
          </p:blipFill>
          <p:spPr>
            <a:xfrm>
              <a:off x="1440" y="36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8"/>
              </p:custDataLst>
            </p:nvPr>
          </p:nvSpPr>
          <p:spPr>
            <a:xfrm>
              <a:off x="960" y="6480"/>
              <a:ext cx="8520" cy="3359"/>
            </a:xfrm>
            <a:custGeom>
              <a:avLst/>
              <a:gdLst>
                <a:gd name="connisteX0" fmla="*/ 0 w 5410203"/>
                <a:gd name="connsiteY0" fmla="*/ 203197 h 2133596"/>
                <a:gd name="connisteX1" fmla="*/ 203197 w 5410203"/>
                <a:gd name="connsiteY1" fmla="*/ 0 h 2133596"/>
                <a:gd name="connisteX2" fmla="*/ 5206995 w 5410203"/>
                <a:gd name="connsiteY2" fmla="*/ 0 h 2133596"/>
                <a:gd name="connisteX3" fmla="*/ 5410203 w 5410203"/>
                <a:gd name="connsiteY3" fmla="*/ 203197 h 2133596"/>
                <a:gd name="connisteX4" fmla="*/ 5410203 w 5410203"/>
                <a:gd name="connsiteY4" fmla="*/ 1930398 h 2133596"/>
                <a:gd name="connisteX5" fmla="*/ 5206995 w 5410203"/>
                <a:gd name="connsiteY5" fmla="*/ 2133596 h 2133596"/>
                <a:gd name="connisteX6" fmla="*/ 203197 w 5410203"/>
                <a:gd name="connsiteY6" fmla="*/ 2133596 h 2133596"/>
                <a:gd name="connisteX7" fmla="*/ 0 w 5410203"/>
                <a:gd name="connsiteY7" fmla="*/ 1930398 h 2133596"/>
                <a:gd name="connisteX8" fmla="*/ 0 w 5410203"/>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AFRG-PC/AppData/Roaming/Kingsoft/office6/wppai/generateppt/352d6bbe-2192-452f-95ab-1a6d9da20697.jpg352d6bbe-2192-452f-95ab-1a6d9da20697"/>
            <p:cNvPicPr preferRelativeResize="0">
              <a:picLocks noChangeAspect="1"/>
            </p:cNvPicPr>
            <p:nvPr>
              <p:custDataLst>
                <p:tags r:id="rId9"/>
              </p:custDataLst>
            </p:nvPr>
          </p:nvPicPr>
          <p:blipFill>
            <a:blip r:embed="rId10"/>
            <a:srcRect/>
            <a:stretch>
              <a:fillRect/>
            </a:stretch>
          </p:blipFill>
          <p:spPr>
            <a:xfrm>
              <a:off x="1440" y="72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1"/>
              </p:custDataLst>
            </p:nvPr>
          </p:nvSpPr>
          <p:spPr>
            <a:xfrm>
              <a:off x="3840" y="36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恶意软件检测滞后</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2"/>
              </p:custDataLst>
            </p:nvPr>
          </p:nvSpPr>
          <p:spPr>
            <a:xfrm>
              <a:off x="3840" y="44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传统安全系统难以实时检测新型恶意软件，导致攻击者有可乘之机。</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9720" y="2880"/>
              <a:ext cx="8520" cy="3359"/>
            </a:xfrm>
            <a:custGeom>
              <a:avLst/>
              <a:gdLst>
                <a:gd name="connisteX0" fmla="*/ 0 w 5410203"/>
                <a:gd name="connsiteY0" fmla="*/ 203197 h 2133596"/>
                <a:gd name="connisteX1" fmla="*/ 203197 w 5410203"/>
                <a:gd name="connsiteY1" fmla="*/ 0 h 2133596"/>
                <a:gd name="connisteX2" fmla="*/ 5206995 w 5410203"/>
                <a:gd name="connsiteY2" fmla="*/ 0 h 2133596"/>
                <a:gd name="connisteX3" fmla="*/ 5410203 w 5410203"/>
                <a:gd name="connsiteY3" fmla="*/ 203197 h 2133596"/>
                <a:gd name="connisteX4" fmla="*/ 5410203 w 5410203"/>
                <a:gd name="connsiteY4" fmla="*/ 1930398 h 2133596"/>
                <a:gd name="connisteX5" fmla="*/ 5206995 w 5410203"/>
                <a:gd name="connsiteY5" fmla="*/ 2133596 h 2133596"/>
                <a:gd name="connisteX6" fmla="*/ 203197 w 5410203"/>
                <a:gd name="connsiteY6" fmla="*/ 2133596 h 2133596"/>
                <a:gd name="connisteX7" fmla="*/ 0 w 5410203"/>
                <a:gd name="connsiteY7" fmla="*/ 1930398 h 2133596"/>
                <a:gd name="connisteX8" fmla="*/ 0 w 5410203"/>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AFRG-PC/AppData/Roaming/Kingsoft/office6/wppai/generateppt/029c5a0a-4fce-43ad-9cc0-1db80af0deb0.jpg029c5a0a-4fce-43ad-9cc0-1db80af0deb0"/>
            <p:cNvPicPr preferRelativeResize="0">
              <a:picLocks noChangeAspect="1"/>
            </p:cNvPicPr>
            <p:nvPr>
              <p:custDataLst>
                <p:tags r:id="rId14"/>
              </p:custDataLst>
            </p:nvPr>
          </p:nvPicPr>
          <p:blipFill>
            <a:blip r:embed="rId15"/>
            <a:srcRect/>
            <a:stretch>
              <a:fillRect/>
            </a:stretch>
          </p:blipFill>
          <p:spPr>
            <a:xfrm>
              <a:off x="10200" y="36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2" name="任意多边形 21"/>
            <p:cNvSpPr/>
            <p:nvPr>
              <p:custDataLst>
                <p:tags r:id="rId16"/>
              </p:custDataLst>
            </p:nvPr>
          </p:nvSpPr>
          <p:spPr>
            <a:xfrm>
              <a:off x="9720" y="6480"/>
              <a:ext cx="8520" cy="3359"/>
            </a:xfrm>
            <a:custGeom>
              <a:avLst/>
              <a:gdLst>
                <a:gd name="connisteX0" fmla="*/ 0 w 5410203"/>
                <a:gd name="connsiteY0" fmla="*/ 203197 h 2133596"/>
                <a:gd name="connisteX1" fmla="*/ 203197 w 5410203"/>
                <a:gd name="connsiteY1" fmla="*/ 0 h 2133596"/>
                <a:gd name="connisteX2" fmla="*/ 5206995 w 5410203"/>
                <a:gd name="connsiteY2" fmla="*/ 0 h 2133596"/>
                <a:gd name="connisteX3" fmla="*/ 5410203 w 5410203"/>
                <a:gd name="connsiteY3" fmla="*/ 203197 h 2133596"/>
                <a:gd name="connisteX4" fmla="*/ 5410203 w 5410203"/>
                <a:gd name="connsiteY4" fmla="*/ 1930398 h 2133596"/>
                <a:gd name="connisteX5" fmla="*/ 5206995 w 5410203"/>
                <a:gd name="connsiteY5" fmla="*/ 2133596 h 2133596"/>
                <a:gd name="connisteX6" fmla="*/ 203197 w 5410203"/>
                <a:gd name="connsiteY6" fmla="*/ 2133596 h 2133596"/>
                <a:gd name="connisteX7" fmla="*/ 0 w 5410203"/>
                <a:gd name="connsiteY7" fmla="*/ 1930398 h 2133596"/>
                <a:gd name="connisteX8" fmla="*/ 0 w 5410203"/>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descr="C:/Users/AFRG-PC/AppData/Roaming/Kingsoft/office6/wppai/generateppt/234b7aa7-c405-40da-86c3-955432f761e8.jpg234b7aa7-c405-40da-86c3-955432f761e8"/>
            <p:cNvPicPr preferRelativeResize="0">
              <a:picLocks noChangeAspect="1"/>
            </p:cNvPicPr>
            <p:nvPr>
              <p:custDataLst>
                <p:tags r:id="rId17"/>
              </p:custDataLst>
            </p:nvPr>
          </p:nvPicPr>
          <p:blipFill>
            <a:blip r:embed="rId18"/>
            <a:srcRect/>
            <a:stretch>
              <a:fillRect/>
            </a:stretch>
          </p:blipFill>
          <p:spPr>
            <a:xfrm>
              <a:off x="10200" y="72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9"/>
              </p:custDataLst>
            </p:nvPr>
          </p:nvSpPr>
          <p:spPr>
            <a:xfrm>
              <a:off x="3840" y="72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安全人才短缺</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0"/>
              </p:custDataLst>
            </p:nvPr>
          </p:nvSpPr>
          <p:spPr>
            <a:xfrm>
              <a:off x="3840" y="80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网络安全专业人才稀缺，难以满足日益增长的安全需求。</a:t>
              </a:r>
              <a:endParaRPr lang="zh-CN" altLang="en-US"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21"/>
              </p:custDataLst>
            </p:nvPr>
          </p:nvSpPr>
          <p:spPr>
            <a:xfrm>
              <a:off x="12600" y="36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数据泄露事件频发</a:t>
              </a:r>
              <a:endParaRPr lang="zh-CN"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22"/>
              </p:custDataLst>
            </p:nvPr>
          </p:nvSpPr>
          <p:spPr>
            <a:xfrm>
              <a:off x="12600" y="44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由于防护措施不足，企业频繁遭受数据泄露，造成重大损失。</a:t>
              </a:r>
              <a:endParaRPr lang="zh-CN" altLang="en-US" sz="1600">
                <a:solidFill>
                  <a:schemeClr val="tx1"/>
                </a:solidFill>
                <a:latin typeface="Microsoft YaHei UI" panose="020B0503020204020204" charset="-122"/>
                <a:ea typeface="Microsoft YaHei UI" panose="020B0503020204020204" charset="-122"/>
              </a:endParaRPr>
            </a:p>
          </p:txBody>
        </p:sp>
        <p:sp>
          <p:nvSpPr>
            <p:cNvPr id="26" name="文本框 25"/>
            <p:cNvSpPr txBox="1"/>
            <p:nvPr>
              <p:custDataLst>
                <p:tags r:id="rId23"/>
              </p:custDataLst>
            </p:nvPr>
          </p:nvSpPr>
          <p:spPr>
            <a:xfrm>
              <a:off x="12600" y="72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应对复杂攻击乏力</a:t>
              </a:r>
              <a:endParaRPr lang="zh-CN" altLang="en-US" sz="2400">
                <a:solidFill>
                  <a:schemeClr val="tx1"/>
                </a:solidFill>
                <a:latin typeface="Microsoft YaHei UI" panose="020B0503020204020204" charset="-122"/>
                <a:ea typeface="Microsoft YaHei UI" panose="020B0503020204020204" charset="-122"/>
              </a:endParaRPr>
            </a:p>
          </p:txBody>
        </p:sp>
        <p:sp>
          <p:nvSpPr>
            <p:cNvPr id="27" name="文本框 26"/>
            <p:cNvSpPr txBox="1"/>
            <p:nvPr>
              <p:custDataLst>
                <p:tags r:id="rId24"/>
              </p:custDataLst>
            </p:nvPr>
          </p:nvSpPr>
          <p:spPr>
            <a:xfrm>
              <a:off x="12600" y="80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面对日益复杂的网络攻击手段，传统安全防护措施显得力不从心。</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28" name="文本框 27"/>
          <p:cNvSpPr txBox="1"/>
          <p:nvPr>
            <p:custDataLst>
              <p:tags r:id="rId25"/>
            </p:custDataLst>
          </p:nvPr>
        </p:nvSpPr>
        <p:spPr>
          <a:xfrm>
            <a:off x="6096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传统网络安全痛点</a:t>
            </a:r>
            <a:endParaRPr lang="zh-CN" altLang="en-US" sz="4400" b="1">
              <a:solidFill>
                <a:schemeClr val="tx1"/>
              </a:solidFill>
              <a:latin typeface="Microsoft YaHei UI" panose="020B0503020204020204" charset="-122"/>
              <a:ea typeface="Microsoft YaHei UI" panose="020B0503020204020204" charset="-122"/>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rot="10800000" flipV="1">
            <a:off x="27"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rot="10800000" flipV="1">
            <a:off x="27" y="3086100"/>
            <a:ext cx="1746250" cy="3771900"/>
          </a:xfrm>
          <a:custGeom>
            <a:avLst/>
            <a:gdLst>
              <a:gd name="connisteX0" fmla="*/ 1746833 w 1746833"/>
              <a:gd name="connsiteY0" fmla="*/ 3771900 h 3771900"/>
              <a:gd name="connisteX1" fmla="*/ 1746833 w 1746833"/>
              <a:gd name="connsiteY1" fmla="*/ 0 h 3771900"/>
              <a:gd name="connisteX2" fmla="*/ 61886 w 1746833"/>
              <a:gd name="connsiteY2" fmla="*/ 2223199 h 3771900"/>
              <a:gd name="connisteX3" fmla="*/ 67418 w 1746833"/>
              <a:gd name="connsiteY3" fmla="*/ 2598487 h 3771900"/>
              <a:gd name="connisteX4" fmla="*/ 1012451 w 1746833"/>
              <a:gd name="connsiteY4" fmla="*/ 3771900 h 3771900"/>
              <a:gd name="connisteX5" fmla="*/ 1746833 w 1746833"/>
              <a:gd name="connsiteY5" fmla="*/ 3771900 h 37719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33" h="3771900">
                <a:moveTo>
                  <a:pt x="1746833" y="3771900"/>
                </a:moveTo>
                <a:lnTo>
                  <a:pt x="1746833" y="0"/>
                </a:lnTo>
                <a:lnTo>
                  <a:pt x="61887" y="2223199"/>
                </a:lnTo>
                <a:cubicBezTo>
                  <a:pt x="-22650" y="2334728"/>
                  <a:pt x="-20364" y="2489491"/>
                  <a:pt x="67419" y="2598487"/>
                </a:cubicBezTo>
                <a:lnTo>
                  <a:pt x="1012451" y="3771900"/>
                </a:lnTo>
                <a:lnTo>
                  <a:pt x="1746833" y="377190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AFRG-PC/AppData/Roaming/Kingsoft/office6/wppai/generateppt/ff08489ee32e995a37460c804dd448ad.jpgff08489ee32e995a37460c804dd448ad"/>
          <p:cNvPicPr preferRelativeResize="0">
            <a:picLocks noChangeAspect="1"/>
          </p:cNvPicPr>
          <p:nvPr>
            <p:custDataLst>
              <p:tags r:id="rId3"/>
            </p:custDataLst>
          </p:nvPr>
        </p:nvPicPr>
        <p:blipFill>
          <a:blip r:embed="rId4"/>
          <a:srcRect l="1351" r="1351"/>
          <a:stretch>
            <a:fillRect/>
          </a:stretch>
        </p:blipFill>
        <p:spPr>
          <a:xfrm>
            <a:off x="609602" y="609603"/>
            <a:ext cx="5486400" cy="5638800"/>
          </a:xfrm>
          <a:custGeom>
            <a:avLst/>
            <a:gdLst>
              <a:gd name="connisteX0" fmla="*/ 0 w 5486400"/>
              <a:gd name="connsiteY0" fmla="*/ 203197 h 5638803"/>
              <a:gd name="connisteX1" fmla="*/ 203197 w 5486400"/>
              <a:gd name="connsiteY1" fmla="*/ 0 h 5638803"/>
              <a:gd name="connisteX2" fmla="*/ 5283202 w 5486400"/>
              <a:gd name="connsiteY2" fmla="*/ 0 h 5638803"/>
              <a:gd name="connisteX3" fmla="*/ 5486400 w 5486400"/>
              <a:gd name="connsiteY3" fmla="*/ 203197 h 5638803"/>
              <a:gd name="connisteX4" fmla="*/ 5486400 w 5486400"/>
              <a:gd name="connsiteY4" fmla="*/ 5435595 h 5638803"/>
              <a:gd name="connisteX5" fmla="*/ 5283202 w 5486400"/>
              <a:gd name="connsiteY5" fmla="*/ 5638803 h 5638803"/>
              <a:gd name="connisteX6" fmla="*/ 203197 w 5486400"/>
              <a:gd name="connsiteY6" fmla="*/ 5638803 h 5638803"/>
              <a:gd name="connisteX7" fmla="*/ 0 w 5486400"/>
              <a:gd name="connsiteY7" fmla="*/ 5435595 h 5638803"/>
              <a:gd name="connisteX8" fmla="*/ 0 w 5486400"/>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6"/>
            </p:custDataLst>
          </p:nvPr>
        </p:nvSpPr>
        <p:spPr>
          <a:xfrm>
            <a:off x="6705597" y="609603"/>
            <a:ext cx="5016499"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AI的破局能力</a:t>
            </a:r>
            <a:endParaRPr lang="zh-CN" altLang="en-US" sz="4400" b="1">
              <a:solidFill>
                <a:schemeClr val="tx1"/>
              </a:solidFill>
              <a:latin typeface="Microsoft YaHei UI" panose="020B0503020204020204" charset="-122"/>
              <a:ea typeface="Microsoft YaHei UI" panose="020B0503020204020204" charset="-122"/>
            </a:endParaRPr>
          </a:p>
        </p:txBody>
      </p:sp>
      <p:grpSp>
        <p:nvGrpSpPr>
          <p:cNvPr id="17" name="组合 16"/>
          <p:cNvGrpSpPr/>
          <p:nvPr/>
        </p:nvGrpSpPr>
        <p:grpSpPr>
          <a:xfrm>
            <a:off x="6705600" y="2286000"/>
            <a:ext cx="4953000" cy="3962400"/>
            <a:chOff x="10560" y="3600"/>
            <a:chExt cx="7800" cy="6240"/>
          </a:xfrm>
        </p:grpSpPr>
        <p:sp>
          <p:nvSpPr>
            <p:cNvPr id="8" name="任意多边形 7"/>
            <p:cNvSpPr/>
            <p:nvPr>
              <p:custDataLst>
                <p:tags r:id="rId7"/>
              </p:custDataLst>
            </p:nvPr>
          </p:nvSpPr>
          <p:spPr>
            <a:xfrm>
              <a:off x="10560" y="3600"/>
              <a:ext cx="81"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p:custDataLst>
                <p:tags r:id="rId8"/>
              </p:custDataLst>
            </p:nvPr>
          </p:nvSpPr>
          <p:spPr>
            <a:xfrm>
              <a:off x="10560" y="5840"/>
              <a:ext cx="81"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800" y="360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自动化威胁检测</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10800" y="440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利用AI进行实时监控，快速识别异常行为，有效提升网络安全威胁的检测速度和准确性。</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任意多边形 13"/>
            <p:cNvSpPr/>
            <p:nvPr>
              <p:custDataLst>
                <p:tags r:id="rId11"/>
              </p:custDataLst>
            </p:nvPr>
          </p:nvSpPr>
          <p:spPr>
            <a:xfrm>
              <a:off x="10560" y="8080"/>
              <a:ext cx="81"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2"/>
              </p:custDataLst>
            </p:nvPr>
          </p:nvSpPr>
          <p:spPr>
            <a:xfrm>
              <a:off x="10800" y="584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智能响应机制</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10800" y="664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AI能够根据威胁类型自动调整防御策略，实现快速响应，减少人工干预所需时间。</a:t>
              </a:r>
              <a:endParaRPr lang="zh-CN" altLang="en-US" sz="16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0800" y="8080"/>
              <a:ext cx="75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预测性防御策略</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5"/>
              </p:custDataLst>
            </p:nvPr>
          </p:nvSpPr>
          <p:spPr>
            <a:xfrm>
              <a:off x="10800" y="8880"/>
              <a:ext cx="75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通过机器学习分析历史数据，AI能够预测潜在的攻击模式，提前部署防御措施，防患于未然。</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a:off x="10820397"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10445182" y="3086100"/>
            <a:ext cx="1746885" cy="3771265"/>
          </a:xfrm>
          <a:custGeom>
            <a:avLst/>
            <a:gdLst>
              <a:gd name="connisteX0" fmla="*/ 1012451 w 1746824"/>
              <a:gd name="connsiteY0" fmla="*/ 3771890 h 3771881"/>
              <a:gd name="connisteX1" fmla="*/ 1746824 w 1746824"/>
              <a:gd name="connsiteY1" fmla="*/ 3771890 h 3771881"/>
              <a:gd name="connisteX2" fmla="*/ 1746824 w 1746824"/>
              <a:gd name="connsiteY2" fmla="*/ 0 h 3771881"/>
              <a:gd name="connisteX3" fmla="*/ 61886 w 1746824"/>
              <a:gd name="connsiteY3" fmla="*/ 2223189 h 3771881"/>
              <a:gd name="connisteX4" fmla="*/ 67418 w 1746824"/>
              <a:gd name="connsiteY4" fmla="*/ 2598468 h 3771881"/>
              <a:gd name="connisteX5" fmla="*/ 1012451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1012451" y="3771891"/>
                </a:moveTo>
                <a:lnTo>
                  <a:pt x="1746824" y="3771891"/>
                </a:lnTo>
                <a:lnTo>
                  <a:pt x="1746824" y="0"/>
                </a:lnTo>
                <a:lnTo>
                  <a:pt x="61887" y="2223190"/>
                </a:lnTo>
                <a:cubicBezTo>
                  <a:pt x="-22650" y="2334719"/>
                  <a:pt x="-20364" y="2489481"/>
                  <a:pt x="67419" y="2598469"/>
                </a:cubicBezTo>
                <a:lnTo>
                  <a:pt x="1012451"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609603" y="609603"/>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视觉：传统vs AI增强对比</a:t>
            </a:r>
            <a:endParaRPr lang="zh-CN" altLang="en-US" sz="4400" b="1">
              <a:solidFill>
                <a:schemeClr val="tx1"/>
              </a:solidFill>
              <a:latin typeface="Microsoft YaHei UI" panose="020B0503020204020204" charset="-122"/>
              <a:ea typeface="Microsoft YaHei UI" panose="020B0503020204020204" charset="-122"/>
            </a:endParaRPr>
          </a:p>
        </p:txBody>
      </p:sp>
      <p:sp>
        <p:nvSpPr>
          <p:cNvPr id="5" name="任意多边形 4"/>
          <p:cNvSpPr/>
          <p:nvPr>
            <p:custDataLst>
              <p:tags r:id="rId4"/>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609600" y="1828800"/>
            <a:ext cx="9144003" cy="4418965"/>
            <a:chOff x="960" y="2880"/>
            <a:chExt cx="14400" cy="6959"/>
          </a:xfrm>
        </p:grpSpPr>
        <p:sp>
          <p:nvSpPr>
            <p:cNvPr id="6" name="任意多边形 5"/>
            <p:cNvSpPr/>
            <p:nvPr>
              <p:custDataLst>
                <p:tags r:id="rId5"/>
              </p:custDataLst>
            </p:nvPr>
          </p:nvSpPr>
          <p:spPr>
            <a:xfrm>
              <a:off x="960" y="2880"/>
              <a:ext cx="7200" cy="3359"/>
            </a:xfrm>
            <a:custGeom>
              <a:avLst/>
              <a:gdLst>
                <a:gd name="connisteX0" fmla="*/ 0 w 4572000"/>
                <a:gd name="connsiteY0" fmla="*/ 203197 h 2133596"/>
                <a:gd name="connisteX1" fmla="*/ 203197 w 4572000"/>
                <a:gd name="connsiteY1" fmla="*/ 0 h 2133596"/>
                <a:gd name="connisteX2" fmla="*/ 4572000 w 4572000"/>
                <a:gd name="connsiteY2" fmla="*/ 0 h 2133596"/>
                <a:gd name="connisteX3" fmla="*/ 4572000 w 4572000"/>
                <a:gd name="connsiteY3" fmla="*/ 2133596 h 2133596"/>
                <a:gd name="connisteX4" fmla="*/ 203197 w 4572000"/>
                <a:gd name="connsiteY4" fmla="*/ 2133596 h 2133596"/>
                <a:gd name="connisteX5" fmla="*/ 0 w 4572000"/>
                <a:gd name="connsiteY5" fmla="*/ 1930398 h 2133596"/>
                <a:gd name="connisteX6" fmla="*/ 0 w 4572000"/>
                <a:gd name="connsiteY6"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133597">
                  <a:moveTo>
                    <a:pt x="0" y="203198"/>
                  </a:moveTo>
                  <a:cubicBezTo>
                    <a:pt x="0" y="90974"/>
                    <a:pt x="90974" y="0"/>
                    <a:pt x="203198" y="0"/>
                  </a:cubicBezTo>
                  <a:lnTo>
                    <a:pt x="4572000" y="0"/>
                  </a:lnTo>
                  <a:lnTo>
                    <a:pt x="4572000" y="2133597"/>
                  </a:ln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1440" y="3440"/>
              <a:ext cx="63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图像识别技术的进步</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1440" y="4240"/>
              <a:ext cx="632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AI技术提升了图像识别的准确性，使得在网络安全中快速识别恶意软件和攻击模式成为可能。</a:t>
              </a:r>
              <a:endParaRPr lang="zh-CN" altLang="en-US" sz="1600">
                <a:solidFill>
                  <a:schemeClr val="tx1"/>
                </a:solidFill>
                <a:latin typeface="Microsoft YaHei UI" panose="020B0503020204020204" charset="-122"/>
                <a:ea typeface="Microsoft YaHei UI" panose="020B0503020204020204" charset="-122"/>
              </a:endParaRPr>
            </a:p>
          </p:txBody>
        </p:sp>
        <p:pic>
          <p:nvPicPr>
            <p:cNvPr id="9" name="图片 8" descr="C:/Users/AFRG-PC/AppData/Roaming/Kingsoft/office6/wppai/generateppt/823b8d29-f311-4106-bf51-5e747eb15f9a.jpg823b8d29-f311-4106-bf51-5e747eb15f9a"/>
            <p:cNvPicPr preferRelativeResize="0">
              <a:picLocks noChangeAspect="1"/>
            </p:cNvPicPr>
            <p:nvPr>
              <p:custDataLst>
                <p:tags r:id="rId8"/>
              </p:custDataLst>
            </p:nvPr>
          </p:nvPicPr>
          <p:blipFill>
            <a:blip r:embed="rId9"/>
            <a:srcRect r="892"/>
            <a:stretch>
              <a:fillRect/>
            </a:stretch>
          </p:blipFill>
          <p:spPr>
            <a:xfrm>
              <a:off x="8160" y="2880"/>
              <a:ext cx="7200" cy="3359"/>
            </a:xfrm>
            <a:custGeom>
              <a:avLst/>
              <a:gdLst>
                <a:gd name="connisteX0" fmla="*/ 0 w 4572000"/>
                <a:gd name="connsiteY0" fmla="*/ 0 h 2133596"/>
                <a:gd name="connisteX1" fmla="*/ 4368802 w 4572000"/>
                <a:gd name="connsiteY1" fmla="*/ 0 h 2133596"/>
                <a:gd name="connisteX2" fmla="*/ 4572000 w 4572000"/>
                <a:gd name="connsiteY2" fmla="*/ 203197 h 2133596"/>
                <a:gd name="connisteX3" fmla="*/ 4572000 w 4572000"/>
                <a:gd name="connsiteY3" fmla="*/ 1930398 h 2133596"/>
                <a:gd name="connisteX4" fmla="*/ 4368802 w 4572000"/>
                <a:gd name="connsiteY4" fmla="*/ 2133596 h 2133596"/>
                <a:gd name="connisteX5" fmla="*/ 0 w 4572000"/>
                <a:gd name="connsiteY5" fmla="*/ 2133596 h 2133596"/>
                <a:gd name="connisteX6" fmla="*/ 0 w 4572000"/>
                <a:gd name="connsiteY6" fmla="*/ 0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133597">
                  <a:moveTo>
                    <a:pt x="0" y="0"/>
                  </a:moveTo>
                  <a:lnTo>
                    <a:pt x="4368802" y="0"/>
                  </a:lnTo>
                  <a:cubicBezTo>
                    <a:pt x="4481026" y="0"/>
                    <a:pt x="4572000" y="90974"/>
                    <a:pt x="4572000" y="203198"/>
                  </a:cubicBezTo>
                  <a:lnTo>
                    <a:pt x="4572000" y="1930399"/>
                  </a:lnTo>
                  <a:cubicBezTo>
                    <a:pt x="4572000" y="2042632"/>
                    <a:pt x="4481026" y="2133597"/>
                    <a:pt x="4368802" y="2133597"/>
                  </a:cubicBezTo>
                  <a:lnTo>
                    <a:pt x="0" y="2133597"/>
                  </a:lnTo>
                  <a:lnTo>
                    <a:pt x="0" y="0"/>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2" name="图片 11" descr="C:/Users/AFRG-PC/AppData/Roaming/Kingsoft/office6/wppai/generateppt/0717333a-d942-4308-872e-02fb5972282c.jpg0717333a-d942-4308-872e-02fb5972282c"/>
            <p:cNvPicPr preferRelativeResize="0">
              <a:picLocks noChangeAspect="1"/>
            </p:cNvPicPr>
            <p:nvPr>
              <p:custDataLst>
                <p:tags r:id="rId11"/>
              </p:custDataLst>
            </p:nvPr>
          </p:nvPicPr>
          <p:blipFill>
            <a:blip r:embed="rId12"/>
            <a:srcRect r="892"/>
            <a:stretch>
              <a:fillRect/>
            </a:stretch>
          </p:blipFill>
          <p:spPr>
            <a:xfrm>
              <a:off x="960" y="6480"/>
              <a:ext cx="7200" cy="3359"/>
            </a:xfrm>
            <a:custGeom>
              <a:avLst/>
              <a:gdLst>
                <a:gd name="connisteX0" fmla="*/ 0 w 4572000"/>
                <a:gd name="connsiteY0" fmla="*/ 203197 h 2133596"/>
                <a:gd name="connisteX1" fmla="*/ 203197 w 4572000"/>
                <a:gd name="connsiteY1" fmla="*/ 0 h 2133596"/>
                <a:gd name="connisteX2" fmla="*/ 4572000 w 4572000"/>
                <a:gd name="connsiteY2" fmla="*/ 0 h 2133596"/>
                <a:gd name="connisteX3" fmla="*/ 4572000 w 4572000"/>
                <a:gd name="connsiteY3" fmla="*/ 2133596 h 2133596"/>
                <a:gd name="connisteX4" fmla="*/ 203197 w 4572000"/>
                <a:gd name="connsiteY4" fmla="*/ 2133596 h 2133596"/>
                <a:gd name="connisteX5" fmla="*/ 0 w 4572000"/>
                <a:gd name="connsiteY5" fmla="*/ 1930398 h 2133596"/>
                <a:gd name="connisteX6" fmla="*/ 0 w 4572000"/>
                <a:gd name="connsiteY6"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133597">
                  <a:moveTo>
                    <a:pt x="0" y="203198"/>
                  </a:moveTo>
                  <a:cubicBezTo>
                    <a:pt x="0" y="90974"/>
                    <a:pt x="90974" y="0"/>
                    <a:pt x="203198" y="0"/>
                  </a:cubicBezTo>
                  <a:lnTo>
                    <a:pt x="4572000" y="0"/>
                  </a:lnTo>
                  <a:lnTo>
                    <a:pt x="4572000" y="2133597"/>
                  </a:lnTo>
                  <a:lnTo>
                    <a:pt x="203198" y="2133597"/>
                  </a:lnTo>
                  <a:cubicBezTo>
                    <a:pt x="90974" y="2133597"/>
                    <a:pt x="0" y="2042632"/>
                    <a:pt x="0" y="1930399"/>
                  </a:cubicBezTo>
                  <a:lnTo>
                    <a:pt x="0" y="203198"/>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任意多边形 14"/>
            <p:cNvSpPr/>
            <p:nvPr>
              <p:custDataLst>
                <p:tags r:id="rId13"/>
              </p:custDataLst>
            </p:nvPr>
          </p:nvSpPr>
          <p:spPr>
            <a:xfrm>
              <a:off x="8160" y="6480"/>
              <a:ext cx="7200" cy="3359"/>
            </a:xfrm>
            <a:custGeom>
              <a:avLst/>
              <a:gdLst>
                <a:gd name="connisteX0" fmla="*/ 0 w 4572000"/>
                <a:gd name="connsiteY0" fmla="*/ 0 h 2133596"/>
                <a:gd name="connisteX1" fmla="*/ 4368802 w 4572000"/>
                <a:gd name="connsiteY1" fmla="*/ 0 h 2133596"/>
                <a:gd name="connisteX2" fmla="*/ 4572000 w 4572000"/>
                <a:gd name="connsiteY2" fmla="*/ 203197 h 2133596"/>
                <a:gd name="connisteX3" fmla="*/ 4572000 w 4572000"/>
                <a:gd name="connsiteY3" fmla="*/ 1930398 h 2133596"/>
                <a:gd name="connisteX4" fmla="*/ 4368802 w 4572000"/>
                <a:gd name="connsiteY4" fmla="*/ 2133596 h 2133596"/>
                <a:gd name="connisteX5" fmla="*/ 0 w 4572000"/>
                <a:gd name="connsiteY5" fmla="*/ 2133596 h 2133596"/>
                <a:gd name="connisteX6" fmla="*/ 0 w 4572000"/>
                <a:gd name="connsiteY6" fmla="*/ 0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133597">
                  <a:moveTo>
                    <a:pt x="0" y="0"/>
                  </a:moveTo>
                  <a:lnTo>
                    <a:pt x="4368802" y="0"/>
                  </a:lnTo>
                  <a:cubicBezTo>
                    <a:pt x="4481026" y="0"/>
                    <a:pt x="4572000" y="90974"/>
                    <a:pt x="4572000" y="203198"/>
                  </a:cubicBezTo>
                  <a:lnTo>
                    <a:pt x="4572000" y="1930399"/>
                  </a:lnTo>
                  <a:cubicBezTo>
                    <a:pt x="4572000" y="2042632"/>
                    <a:pt x="4481026" y="2133597"/>
                    <a:pt x="4368802" y="2133597"/>
                  </a:cubicBezTo>
                  <a:lnTo>
                    <a:pt x="0" y="2133597"/>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4"/>
              </p:custDataLst>
            </p:nvPr>
          </p:nvSpPr>
          <p:spPr>
            <a:xfrm>
              <a:off x="8640" y="7040"/>
              <a:ext cx="63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自动化威胁检测</a:t>
              </a:r>
              <a:endParaRPr lang="zh-CN" altLang="en-US" sz="24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5"/>
              </p:custDataLst>
            </p:nvPr>
          </p:nvSpPr>
          <p:spPr>
            <a:xfrm>
              <a:off x="8640" y="7840"/>
              <a:ext cx="632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利用AI进行自动化威胁检测，比传统方法更高效，能够实时监控并响应网络攻击。</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智能安全运营（SecOps）</a:t>
            </a:r>
            <a:endParaRPr lang="zh-CN" altLang="en-US"/>
          </a:p>
        </p:txBody>
      </p:sp>
      <p:sp>
        <p:nvSpPr>
          <p:cNvPr id="3" name="文本占位符 2"/>
          <p:cNvSpPr>
            <a:spLocks noGrp="1"/>
          </p:cNvSpPr>
          <p:nvPr>
            <p:ph type="body" idx="14"/>
            <p:custDataLst>
              <p:tags r:id="rId2"/>
            </p:custDataLst>
          </p:nvPr>
        </p:nvSpPr>
        <p:spPr/>
        <p:txBody>
          <a:bodyPr/>
          <a:p>
            <a:r>
              <a:rPr lang="zh-CN" altLang="en-US"/>
              <a:t>02</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9603" y="609603"/>
            <a:ext cx="111125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威胁检测技术</a:t>
            </a:r>
            <a:endParaRPr lang="zh-CN" altLang="en-US" sz="4400" b="1">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6" y="0"/>
            <a:ext cx="927100" cy="457200"/>
          </a:xfrm>
          <a:custGeom>
            <a:avLst/>
            <a:gdLst>
              <a:gd name="connisteX0" fmla="*/ 577845 w 927101"/>
              <a:gd name="connsiteY0" fmla="*/ 0 h 457200"/>
              <a:gd name="connisteX1" fmla="*/ 463545 w 927101"/>
              <a:gd name="connsiteY1" fmla="*/ 0 h 457200"/>
              <a:gd name="connisteX2" fmla="*/ 349245 w 927101"/>
              <a:gd name="connsiteY2" fmla="*/ 0 h 457200"/>
              <a:gd name="connisteX3" fmla="*/ 0 w 927101"/>
              <a:gd name="connsiteY3" fmla="*/ 0 h 457200"/>
              <a:gd name="connisteX4" fmla="*/ 392204 w 927101"/>
              <a:gd name="connsiteY4" fmla="*/ 386827 h 457200"/>
              <a:gd name="connisteX5" fmla="*/ 534896 w 927101"/>
              <a:gd name="connsiteY5" fmla="*/ 386827 h 457200"/>
              <a:gd name="connisteX6" fmla="*/ 927101 w 927101"/>
              <a:gd name="connsiteY6" fmla="*/ 0 h 457200"/>
              <a:gd name="connisteX7" fmla="*/ 577845 w 927101"/>
              <a:gd name="connsiteY7" fmla="*/ 0 h 45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927101" h="457200">
                <a:moveTo>
                  <a:pt x="577846" y="0"/>
                </a:moveTo>
                <a:lnTo>
                  <a:pt x="463546" y="0"/>
                </a:lnTo>
                <a:lnTo>
                  <a:pt x="349246" y="0"/>
                </a:lnTo>
                <a:lnTo>
                  <a:pt x="0" y="0"/>
                </a:lnTo>
                <a:lnTo>
                  <a:pt x="392204" y="386828"/>
                </a:lnTo>
                <a:cubicBezTo>
                  <a:pt x="431761" y="425854"/>
                  <a:pt x="495330" y="425854"/>
                  <a:pt x="534897" y="386828"/>
                </a:cubicBezTo>
                <a:lnTo>
                  <a:pt x="927101" y="0"/>
                </a:lnTo>
                <a:lnTo>
                  <a:pt x="577846" y="0"/>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AFRG-PC/AppData/Roaming/Kingsoft/office6/wppai/generateppt/950089d9-f661-4994-95de-7d43668caf30.jpg950089d9-f661-4994-95de-7d43668caf30"/>
          <p:cNvPicPr preferRelativeResize="0">
            <a:picLocks noChangeAspect="1"/>
          </p:cNvPicPr>
          <p:nvPr>
            <p:custDataLst>
              <p:tags r:id="rId3"/>
            </p:custDataLst>
          </p:nvPr>
        </p:nvPicPr>
        <p:blipFill>
          <a:blip r:embed="rId4"/>
          <a:srcRect l="917" r="873"/>
          <a:stretch>
            <a:fillRect/>
          </a:stretch>
        </p:blipFill>
        <p:spPr>
          <a:xfrm>
            <a:off x="609603" y="1828800"/>
            <a:ext cx="10972800" cy="2234565"/>
          </a:xfrm>
          <a:custGeom>
            <a:avLst/>
            <a:gdLst>
              <a:gd name="connisteX0" fmla="*/ 0 w 10972800"/>
              <a:gd name="connsiteY0" fmla="*/ 203197 h 2235195"/>
              <a:gd name="connisteX1" fmla="*/ 203197 w 10972800"/>
              <a:gd name="connsiteY1" fmla="*/ 0 h 2235195"/>
              <a:gd name="connisteX2" fmla="*/ 10769602 w 10972800"/>
              <a:gd name="connsiteY2" fmla="*/ 0 h 2235195"/>
              <a:gd name="connisteX3" fmla="*/ 10972800 w 10972800"/>
              <a:gd name="connsiteY3" fmla="*/ 203197 h 2235195"/>
              <a:gd name="connisteX4" fmla="*/ 10972800 w 10972800"/>
              <a:gd name="connsiteY4" fmla="*/ 2031997 h 2235195"/>
              <a:gd name="connisteX5" fmla="*/ 10769602 w 10972800"/>
              <a:gd name="connsiteY5" fmla="*/ 2235195 h 2235195"/>
              <a:gd name="connisteX6" fmla="*/ 203197 w 10972800"/>
              <a:gd name="connsiteY6" fmla="*/ 2235195 h 2235195"/>
              <a:gd name="connisteX7" fmla="*/ 0 w 10972800"/>
              <a:gd name="connsiteY7" fmla="*/ 2031997 h 2235195"/>
              <a:gd name="connisteX8" fmla="*/ 0 w 10972800"/>
              <a:gd name="connsiteY8" fmla="*/ 203197 h 22351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196">
                <a:moveTo>
                  <a:pt x="0" y="203198"/>
                </a:moveTo>
                <a:cubicBezTo>
                  <a:pt x="0" y="90974"/>
                  <a:pt x="90974" y="0"/>
                  <a:pt x="203198" y="0"/>
                </a:cubicBezTo>
                <a:lnTo>
                  <a:pt x="10769602" y="0"/>
                </a:lnTo>
                <a:cubicBezTo>
                  <a:pt x="10881826" y="0"/>
                  <a:pt x="10972800" y="90974"/>
                  <a:pt x="10972800" y="203198"/>
                </a:cubicBezTo>
                <a:lnTo>
                  <a:pt x="10972800" y="2031998"/>
                </a:lnTo>
                <a:cubicBezTo>
                  <a:pt x="10972800" y="2144231"/>
                  <a:pt x="10881826" y="2235196"/>
                  <a:pt x="10769602" y="2235196"/>
                </a:cubicBezTo>
                <a:lnTo>
                  <a:pt x="203198" y="2235196"/>
                </a:lnTo>
                <a:cubicBezTo>
                  <a:pt x="90974" y="2235196"/>
                  <a:pt x="0" y="2144231"/>
                  <a:pt x="0" y="2031998"/>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grpSp>
        <p:nvGrpSpPr>
          <p:cNvPr id="19" name="组合 18"/>
          <p:cNvGrpSpPr/>
          <p:nvPr/>
        </p:nvGrpSpPr>
        <p:grpSpPr>
          <a:xfrm>
            <a:off x="609600" y="4521200"/>
            <a:ext cx="11049000" cy="1727200"/>
            <a:chOff x="960" y="7120"/>
            <a:chExt cx="17400" cy="2720"/>
          </a:xfrm>
        </p:grpSpPr>
        <p:sp>
          <p:nvSpPr>
            <p:cNvPr id="7" name="任意多边形 6"/>
            <p:cNvSpPr/>
            <p:nvPr>
              <p:custDataLst>
                <p:tags r:id="rId6"/>
              </p:custDataLst>
            </p:nvPr>
          </p:nvSpPr>
          <p:spPr>
            <a:xfrm>
              <a:off x="960" y="7120"/>
              <a:ext cx="80" cy="2720"/>
            </a:xfrm>
            <a:custGeom>
              <a:avLst/>
              <a:gdLst>
                <a:gd name="connisteX0" fmla="*/ 0 w 50804"/>
                <a:gd name="connsiteY0" fmla="*/ 25402 h 1727201"/>
                <a:gd name="connisteX1" fmla="*/ 25402 w 50804"/>
                <a:gd name="connsiteY1" fmla="*/ 0 h 1727201"/>
                <a:gd name="connisteX2" fmla="*/ 25402 w 50804"/>
                <a:gd name="connsiteY2" fmla="*/ 0 h 1727201"/>
                <a:gd name="connisteX3" fmla="*/ 50804 w 50804"/>
                <a:gd name="connsiteY3" fmla="*/ 25402 h 1727201"/>
                <a:gd name="connisteX4" fmla="*/ 50804 w 50804"/>
                <a:gd name="connsiteY4" fmla="*/ 1701798 h 1727201"/>
                <a:gd name="connisteX5" fmla="*/ 25402 w 50804"/>
                <a:gd name="connsiteY5" fmla="*/ 1727201 h 1727201"/>
                <a:gd name="connisteX6" fmla="*/ 25402 w 50804"/>
                <a:gd name="connsiteY6" fmla="*/ 1727201 h 1727201"/>
                <a:gd name="connisteX7" fmla="*/ 0 w 50804"/>
                <a:gd name="connsiteY7" fmla="*/ 1701798 h 1727201"/>
                <a:gd name="connisteX8" fmla="*/ 0 w 50804"/>
                <a:gd name="connsiteY8" fmla="*/ 25402 h 17272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5400" y="7120"/>
              <a:ext cx="80" cy="2720"/>
            </a:xfrm>
            <a:custGeom>
              <a:avLst/>
              <a:gdLst>
                <a:gd name="connisteX0" fmla="*/ 0 w 50804"/>
                <a:gd name="connsiteY0" fmla="*/ 25402 h 1727201"/>
                <a:gd name="connisteX1" fmla="*/ 25402 w 50804"/>
                <a:gd name="connsiteY1" fmla="*/ 0 h 1727201"/>
                <a:gd name="connisteX2" fmla="*/ 25402 w 50804"/>
                <a:gd name="connsiteY2" fmla="*/ 0 h 1727201"/>
                <a:gd name="connisteX3" fmla="*/ 50804 w 50804"/>
                <a:gd name="connsiteY3" fmla="*/ 25402 h 1727201"/>
                <a:gd name="connisteX4" fmla="*/ 50804 w 50804"/>
                <a:gd name="connsiteY4" fmla="*/ 1701798 h 1727201"/>
                <a:gd name="connisteX5" fmla="*/ 25402 w 50804"/>
                <a:gd name="connsiteY5" fmla="*/ 1727201 h 1727201"/>
                <a:gd name="connisteX6" fmla="*/ 25402 w 50804"/>
                <a:gd name="connsiteY6" fmla="*/ 1727201 h 1727201"/>
                <a:gd name="connisteX7" fmla="*/ 0 w 50804"/>
                <a:gd name="connsiteY7" fmla="*/ 1701798 h 1727201"/>
                <a:gd name="connisteX8" fmla="*/ 0 w 50804"/>
                <a:gd name="connsiteY8" fmla="*/ 25402 h 17272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7120"/>
              <a:ext cx="38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异常行为分析</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7920"/>
              <a:ext cx="3800" cy="192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利用机器学习算法分析用户行为，及时发现异常活动，如不寻常的登录时间或地点。</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9840" y="7120"/>
              <a:ext cx="81" cy="2720"/>
            </a:xfrm>
            <a:custGeom>
              <a:avLst/>
              <a:gdLst>
                <a:gd name="connisteX0" fmla="*/ 0 w 50804"/>
                <a:gd name="connsiteY0" fmla="*/ 25402 h 1727201"/>
                <a:gd name="connisteX1" fmla="*/ 25402 w 50804"/>
                <a:gd name="connsiteY1" fmla="*/ 0 h 1727201"/>
                <a:gd name="connisteX2" fmla="*/ 25402 w 50804"/>
                <a:gd name="connsiteY2" fmla="*/ 0 h 1727201"/>
                <a:gd name="connisteX3" fmla="*/ 50804 w 50804"/>
                <a:gd name="connsiteY3" fmla="*/ 25402 h 1727201"/>
                <a:gd name="connisteX4" fmla="*/ 50804 w 50804"/>
                <a:gd name="connsiteY4" fmla="*/ 1701798 h 1727201"/>
                <a:gd name="connisteX5" fmla="*/ 25402 w 50804"/>
                <a:gd name="connsiteY5" fmla="*/ 1727201 h 1727201"/>
                <a:gd name="connisteX6" fmla="*/ 25402 w 50804"/>
                <a:gd name="connsiteY6" fmla="*/ 1727201 h 1727201"/>
                <a:gd name="connisteX7" fmla="*/ 0 w 50804"/>
                <a:gd name="connsiteY7" fmla="*/ 1701798 h 1727201"/>
                <a:gd name="connisteX8" fmla="*/ 0 w 50804"/>
                <a:gd name="connsiteY8" fmla="*/ 25402 h 17272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5640" y="7120"/>
              <a:ext cx="38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入侵检测系统</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5640" y="7920"/>
              <a:ext cx="3800" cy="192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部署IDS监控网络流量，自动识别并响应潜在的恶意入侵行为，如DDoS攻击。</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14280" y="7120"/>
              <a:ext cx="80" cy="2720"/>
            </a:xfrm>
            <a:custGeom>
              <a:avLst/>
              <a:gdLst>
                <a:gd name="connisteX0" fmla="*/ 0 w 50804"/>
                <a:gd name="connsiteY0" fmla="*/ 25402 h 1727201"/>
                <a:gd name="connisteX1" fmla="*/ 25402 w 50804"/>
                <a:gd name="connsiteY1" fmla="*/ 0 h 1727201"/>
                <a:gd name="connisteX2" fmla="*/ 25402 w 50804"/>
                <a:gd name="connsiteY2" fmla="*/ 0 h 1727201"/>
                <a:gd name="connisteX3" fmla="*/ 50804 w 50804"/>
                <a:gd name="connsiteY3" fmla="*/ 25402 h 1727201"/>
                <a:gd name="connisteX4" fmla="*/ 50804 w 50804"/>
                <a:gd name="connsiteY4" fmla="*/ 1701798 h 1727201"/>
                <a:gd name="connisteX5" fmla="*/ 25402 w 50804"/>
                <a:gd name="connsiteY5" fmla="*/ 1727201 h 1727201"/>
                <a:gd name="connisteX6" fmla="*/ 25402 w 50804"/>
                <a:gd name="connsiteY6" fmla="*/ 1727201 h 1727201"/>
                <a:gd name="connisteX7" fmla="*/ 0 w 50804"/>
                <a:gd name="connsiteY7" fmla="*/ 1701798 h 1727201"/>
                <a:gd name="connisteX8" fmla="*/ 0 w 50804"/>
                <a:gd name="connsiteY8" fmla="*/ 25402 h 17272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4"/>
              </p:custDataLst>
            </p:nvPr>
          </p:nvSpPr>
          <p:spPr>
            <a:xfrm>
              <a:off x="10080" y="7120"/>
              <a:ext cx="38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沙箱技术</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0080" y="7920"/>
              <a:ext cx="3800" cy="192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通过隔离环境测试可疑文件，分析其行为，以检测和防御未知的恶意软件。</a:t>
              </a:r>
              <a:endParaRPr lang="zh-CN" altLang="en-US" sz="16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4520" y="7120"/>
              <a:ext cx="38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威胁情报共享</a:t>
              </a:r>
              <a:endParaRPr lang="zh-CN" altLang="en-US" sz="2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4520" y="7920"/>
              <a:ext cx="3800" cy="192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安全组织间共享威胁情报，通过协作提高威胁检测的准确性和响应速度。</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1"/>
          <p:cNvSpPr/>
          <p:nvPr>
            <p:custDataLst>
              <p:tags r:id="rId1"/>
            </p:custDataLst>
          </p:nvPr>
        </p:nvSpPr>
        <p:spPr>
          <a:xfrm rot="10800000" flipV="1">
            <a:off x="0" y="0"/>
            <a:ext cx="1371600" cy="6858000"/>
          </a:xfrm>
          <a:custGeom>
            <a:avLst/>
            <a:gdLst>
              <a:gd name="connisteX0" fmla="*/ 0 w 1371600"/>
              <a:gd name="connsiteY0" fmla="*/ 0 h 6858000"/>
              <a:gd name="connisteX1" fmla="*/ 1371600 w 1371600"/>
              <a:gd name="connsiteY1" fmla="*/ 0 h 6858000"/>
              <a:gd name="connisteX2" fmla="*/ 1371600 w 1371600"/>
              <a:gd name="connsiteY2" fmla="*/ 6858000 h 6858000"/>
              <a:gd name="connisteX3" fmla="*/ 1066803 w 1371600"/>
              <a:gd name="connsiteY3" fmla="*/ 6858000 h 6858000"/>
              <a:gd name="connisteX4" fmla="*/ 65909 w 1371600"/>
              <a:gd name="connsiteY4" fmla="*/ 5594975 h 6858000"/>
              <a:gd name="connisteX5" fmla="*/ 0 w 1371600"/>
              <a:gd name="connsiteY5" fmla="*/ 5405667 h 6858000"/>
              <a:gd name="connisteX6" fmla="*/ 0 w 1371600"/>
              <a:gd name="connsiteY6"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371600" h="6858000">
                <a:moveTo>
                  <a:pt x="0" y="0"/>
                </a:moveTo>
                <a:lnTo>
                  <a:pt x="1371600" y="0"/>
                </a:lnTo>
                <a:lnTo>
                  <a:pt x="1371600" y="6858000"/>
                </a:lnTo>
                <a:lnTo>
                  <a:pt x="1066803" y="6858000"/>
                </a:lnTo>
                <a:lnTo>
                  <a:pt x="65910" y="5594976"/>
                </a:lnTo>
                <a:cubicBezTo>
                  <a:pt x="23226" y="5541109"/>
                  <a:pt x="0" y="5474403"/>
                  <a:pt x="0" y="5405668"/>
                </a:cubicBezTo>
                <a:lnTo>
                  <a:pt x="0" y="0"/>
                </a:lnTo>
                <a:close/>
              </a:path>
            </a:pathLst>
          </a:custGeom>
          <a:solidFill>
            <a:schemeClr val="tx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任意多边形 2"/>
          <p:cNvSpPr/>
          <p:nvPr>
            <p:custDataLst>
              <p:tags r:id="rId2"/>
            </p:custDataLst>
          </p:nvPr>
        </p:nvSpPr>
        <p:spPr>
          <a:xfrm>
            <a:off x="0" y="3086100"/>
            <a:ext cx="1746250" cy="3771265"/>
          </a:xfrm>
          <a:custGeom>
            <a:avLst/>
            <a:gdLst>
              <a:gd name="connisteX0" fmla="*/ 0 w 1746824"/>
              <a:gd name="connsiteY0" fmla="*/ 3771890 h 3771881"/>
              <a:gd name="connisteX1" fmla="*/ 734372 w 1746824"/>
              <a:gd name="connsiteY1" fmla="*/ 3771890 h 3771881"/>
              <a:gd name="connisteX2" fmla="*/ 1679405 w 1746824"/>
              <a:gd name="connsiteY2" fmla="*/ 2598468 h 3771881"/>
              <a:gd name="connisteX3" fmla="*/ 1684937 w 1746824"/>
              <a:gd name="connsiteY3" fmla="*/ 2223189 h 3771881"/>
              <a:gd name="connisteX4" fmla="*/ 0 w 1746824"/>
              <a:gd name="connsiteY4" fmla="*/ 0 h 3771881"/>
              <a:gd name="connisteX5" fmla="*/ 0 w 1746824"/>
              <a:gd name="connsiteY5" fmla="*/ 3771890 h 37718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746824" h="3771882">
                <a:moveTo>
                  <a:pt x="0" y="3771891"/>
                </a:moveTo>
                <a:lnTo>
                  <a:pt x="734373" y="3771891"/>
                </a:lnTo>
                <a:lnTo>
                  <a:pt x="1679405" y="2598469"/>
                </a:lnTo>
                <a:cubicBezTo>
                  <a:pt x="1767179" y="2489481"/>
                  <a:pt x="1769465" y="2334719"/>
                  <a:pt x="1684937" y="2223190"/>
                </a:cubicBezTo>
                <a:lnTo>
                  <a:pt x="0" y="0"/>
                </a:lnTo>
                <a:lnTo>
                  <a:pt x="0" y="3771891"/>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AFRG-PC/AppData/Roaming/Kingsoft/office6/wppai/generateppt/63edde1a-c51e-4803-9d28-a0be20fbf191.jpg63edde1a-c51e-4803-9d28-a0be20fbf191"/>
          <p:cNvPicPr preferRelativeResize="0">
            <a:picLocks noChangeAspect="1"/>
          </p:cNvPicPr>
          <p:nvPr>
            <p:custDataLst>
              <p:tags r:id="rId3"/>
            </p:custDataLst>
          </p:nvPr>
        </p:nvPicPr>
        <p:blipFill>
          <a:blip r:embed="rId4"/>
          <a:srcRect l="395"/>
          <a:stretch>
            <a:fillRect/>
          </a:stretch>
        </p:blipFill>
        <p:spPr>
          <a:xfrm>
            <a:off x="2438403" y="609603"/>
            <a:ext cx="9144000" cy="2794000"/>
          </a:xfrm>
          <a:custGeom>
            <a:avLst/>
            <a:gdLst>
              <a:gd name="connisteX0" fmla="*/ 0 w 9144000"/>
              <a:gd name="connsiteY0" fmla="*/ 203197 h 2794004"/>
              <a:gd name="connisteX1" fmla="*/ 203197 w 9144000"/>
              <a:gd name="connsiteY1" fmla="*/ 0 h 2794004"/>
              <a:gd name="connisteX2" fmla="*/ 8940802 w 9144000"/>
              <a:gd name="connsiteY2" fmla="*/ 0 h 2794004"/>
              <a:gd name="connisteX3" fmla="*/ 9144000 w 9144000"/>
              <a:gd name="connsiteY3" fmla="*/ 203197 h 2794004"/>
              <a:gd name="connisteX4" fmla="*/ 9144000 w 9144000"/>
              <a:gd name="connsiteY4" fmla="*/ 2590796 h 2794004"/>
              <a:gd name="connisteX5" fmla="*/ 8940802 w 9144000"/>
              <a:gd name="connsiteY5" fmla="*/ 2794004 h 2794004"/>
              <a:gd name="connisteX6" fmla="*/ 203197 w 9144000"/>
              <a:gd name="connsiteY6" fmla="*/ 2794004 h 2794004"/>
              <a:gd name="connisteX7" fmla="*/ 0 w 9144000"/>
              <a:gd name="connsiteY7" fmla="*/ 2590796 h 2794004"/>
              <a:gd name="connisteX8" fmla="*/ 0 w 9144000"/>
              <a:gd name="connsiteY8" fmla="*/ 203197 h 27940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0" h="2794004">
                <a:moveTo>
                  <a:pt x="0" y="203198"/>
                </a:moveTo>
                <a:cubicBezTo>
                  <a:pt x="0" y="90974"/>
                  <a:pt x="90974" y="0"/>
                  <a:pt x="203198" y="0"/>
                </a:cubicBezTo>
                <a:lnTo>
                  <a:pt x="8940802" y="0"/>
                </a:lnTo>
                <a:cubicBezTo>
                  <a:pt x="9053026" y="0"/>
                  <a:pt x="9144000" y="90974"/>
                  <a:pt x="9144000" y="203198"/>
                </a:cubicBezTo>
                <a:lnTo>
                  <a:pt x="9144000" y="2590797"/>
                </a:lnTo>
                <a:cubicBezTo>
                  <a:pt x="9144000" y="2703030"/>
                  <a:pt x="9053026" y="2794004"/>
                  <a:pt x="8940802" y="2794004"/>
                </a:cubicBezTo>
                <a:lnTo>
                  <a:pt x="203198" y="2794004"/>
                </a:lnTo>
                <a:cubicBezTo>
                  <a:pt x="90974" y="2794004"/>
                  <a:pt x="0" y="2703030"/>
                  <a:pt x="0" y="2590797"/>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6"/>
            </p:custDataLst>
          </p:nvPr>
        </p:nvSpPr>
        <p:spPr>
          <a:xfrm>
            <a:off x="2438403" y="3860798"/>
            <a:ext cx="9283702" cy="761997"/>
          </a:xfrm>
          <a:prstGeom prst="rect">
            <a:avLst/>
          </a:prstGeom>
          <a:noFill/>
        </p:spPr>
        <p:txBody>
          <a:bodyPr wrap="square" lIns="0" tIns="0" rIns="0" bIns="0" rtlCol="0" anchor="t">
            <a:noAutofit/>
          </a:bodyPr>
          <a:p>
            <a:pPr algn="l">
              <a:lnSpc>
                <a:spcPct val="114000"/>
              </a:lnSpc>
            </a:pPr>
            <a:r>
              <a:rPr lang="zh-CN" altLang="en-US" sz="4400" b="1">
                <a:solidFill>
                  <a:schemeClr val="tx1"/>
                </a:solidFill>
                <a:latin typeface="Microsoft YaHei UI" panose="020B0503020204020204" charset="-122"/>
                <a:ea typeface="Microsoft YaHei UI" panose="020B0503020204020204" charset="-122"/>
              </a:rPr>
              <a:t>自动化响应机制</a:t>
            </a:r>
            <a:endParaRPr lang="zh-CN" altLang="en-US" sz="4400" b="1">
              <a:solidFill>
                <a:schemeClr val="tx1"/>
              </a:solidFill>
              <a:latin typeface="Microsoft YaHei UI" panose="020B0503020204020204" charset="-122"/>
              <a:ea typeface="Microsoft YaHei UI" panose="020B0503020204020204" charset="-122"/>
            </a:endParaRPr>
          </a:p>
        </p:txBody>
      </p:sp>
      <p:grpSp>
        <p:nvGrpSpPr>
          <p:cNvPr id="12" name="组合 11"/>
          <p:cNvGrpSpPr/>
          <p:nvPr/>
        </p:nvGrpSpPr>
        <p:grpSpPr>
          <a:xfrm>
            <a:off x="2438400" y="5080000"/>
            <a:ext cx="9220200" cy="1168400"/>
            <a:chOff x="3840" y="8000"/>
            <a:chExt cx="14520" cy="1840"/>
          </a:xfrm>
        </p:grpSpPr>
        <p:sp>
          <p:nvSpPr>
            <p:cNvPr id="8" name="文本框 7"/>
            <p:cNvSpPr txBox="1"/>
            <p:nvPr>
              <p:custDataLst>
                <p:tags r:id="rId7"/>
              </p:custDataLst>
            </p:nvPr>
          </p:nvSpPr>
          <p:spPr>
            <a:xfrm>
              <a:off x="3840" y="8000"/>
              <a:ext cx="69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实时威胁检测</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3840" y="8880"/>
              <a:ext cx="69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利用AI算法，系统能够实时分析网络流量，快速识别异常行为，实现威胁的即时检测。</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1400" y="8000"/>
              <a:ext cx="69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自动化的安全事件响应</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1400" y="8880"/>
              <a:ext cx="69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当检测到安全事件时，自动化工具可以迅速采取措施，如隔离受影响的系统，减少潜在损害。</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BEAUTIFY_FLAG" val="#wm#"/>
  <p:tag name="KSO_WM_UNIT_INDEX" val="1"/>
  <p:tag name="KSO_WM_UNIT_TYPE" val="i"/>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BEAUTIFY_FLAG" val="#wm#"/>
  <p:tag name="KSO_WM_UNIT_INDEX" val="2"/>
  <p:tag name="KSO_WM_UNIT_TYPE" val="i"/>
</p:tagLst>
</file>

<file path=ppt/tags/tag127.xml><?xml version="1.0" encoding="utf-8"?>
<p:tagLst xmlns:p="http://schemas.openxmlformats.org/presentationml/2006/main">
  <p:tag name="KSO_WM_BEAUTIFY_FLAG" val="#wm#"/>
  <p:tag name="KSO_WM_UNIT_INDEX" val="3"/>
  <p:tag name="KSO_WM_UNIT_TYPE" val="i"/>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BEAUTIFY_FLAG" val="#wm#"/>
  <p:tag name="KSO_WM_UNIT_INDEX" val="1"/>
  <p:tag name="KSO_WM_UNIT_TYPE" val="b"/>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UNIT_INDEX" val="1"/>
  <p:tag name="KSO_WM_UNIT_TYPE" val="a"/>
</p:tagLst>
</file>

<file path=ppt/tags/tag131.xml><?xml version="1.0" encoding="utf-8"?>
<p:tagLst xmlns:p="http://schemas.openxmlformats.org/presentationml/2006/main">
  <p:tag name="KSO_WM_BEAUTIFY_FLAG" val="#wm#"/>
  <p:tag name="KSO_WM_UNIT_INDEX" val="1"/>
  <p:tag name="KSO_WM_UNIT_TYPE" val="i"/>
</p:tagLst>
</file>

<file path=ppt/tags/tag132.xml><?xml version="1.0" encoding="utf-8"?>
<p:tagLst xmlns:p="http://schemas.openxmlformats.org/presentationml/2006/main">
  <p:tag name="KSO_WM_BEAUTIFY_FLAG" val="#wm#"/>
  <p:tag name="KSO_WM_UNIT_INDEX" val="2"/>
  <p:tag name="KSO_WM_UNIT_TYPE" val="i"/>
</p:tagLst>
</file>

<file path=ppt/tags/tag133.xml><?xml version="1.0" encoding="utf-8"?>
<p:tagLst xmlns:p="http://schemas.openxmlformats.org/presentationml/2006/main">
  <p:tag name="KSO_WM_BEAUTIFY_FLAG" val="#wm#"/>
  <p:tag name="KSO_WM_UNIT_INDEX" val="1"/>
  <p:tag name="KSO_WM_UNIT_TYPE" val="a"/>
</p:tagLst>
</file>

<file path=ppt/tags/tag134.xml><?xml version="1.0" encoding="utf-8"?>
<p:tagLst xmlns:p="http://schemas.openxmlformats.org/presentationml/2006/main">
  <p:tag name="KSO_WM_BEAUTIFY_FLAG" val="#wm#"/>
  <p:tag name="KSO_WM_UNIT_INDEX" val="1"/>
  <p:tag name="KSO_WM_UNIT_TYPE" val="b"/>
</p:tagLst>
</file>

<file path=ppt/tags/tag135.xml><?xml version="1.0" encoding="utf-8"?>
<p:tagLst xmlns:p="http://schemas.openxmlformats.org/presentationml/2006/main">
  <p:tag name="KSO_WM_BEAUTIFY_FLAG" val="#wm#"/>
  <p:tag name="KSO_WM_UNIT_INDEX" val="3"/>
  <p:tag name="KSO_WM_UNIT_TYPE" val="i"/>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5b9f35bda1b381f2"/>
</p:tagLst>
</file>

<file path=ppt/tags/tag142.xml><?xml version="1.0" encoding="utf-8"?>
<p:tagLst xmlns:p="http://schemas.openxmlformats.org/presentationml/2006/main">
  <p:tag name="KSO_WM_BEAUTIFY_FLAG" val="#wm#"/>
  <p:tag name="KSO_WM_UNIT_INDEX" val="1"/>
  <p:tag name="KSO_WM_UNIT_TYPE" val="a"/>
</p:tagLst>
</file>

<file path=ppt/tags/tag143.xml><?xml version="1.0" encoding="utf-8"?>
<p:tagLst xmlns:p="http://schemas.openxmlformats.org/presentationml/2006/main">
  <p:tag name="KSO_WM_BEAUTIFY_FLAG" val="#wm#"/>
  <p:tag name="KSO_WM_UNIT_INDEX" val="1"/>
  <p:tag name="KSO_WM_UNIT_SUBTYPE" val="b"/>
  <p:tag name="KSO_WM_UNIT_TYPE" val="f"/>
</p:tagLst>
</file>

<file path=ppt/tags/tag144.xml><?xml version="1.0" encoding="utf-8"?>
<p:tagLst xmlns:p="http://schemas.openxmlformats.org/presentationml/2006/main">
  <p:tag name="KSO_WM_BEAUTIFY_FLAG" val="#wm#"/>
  <p:tag name="KSO_WM_UNIT_INDEX" val="2"/>
  <p:tag name="KSO_WM_UNIT_SUBTYPE" val="c"/>
  <p:tag name="KSO_WM_UNIT_TYPE" val="f"/>
</p:tagLst>
</file>

<file path=ppt/tags/tag145.xml><?xml version="1.0" encoding="utf-8"?>
<p:tagLst xmlns:p="http://schemas.openxmlformats.org/presentationml/2006/main">
  <p:tag name="KSO_WM_FIGMA_LIMIT" val=""/>
  <p:tag name="KSO_WM_FIGMA_SLIDE_GROUP" val="1"/>
  <p:tag name="KSO_WM_SLIDE_TYPE" val="title"/>
  <p:tag name="KSO_WM_TEMPLATE_SUBCATEGORY" val="29"/>
</p:tagLst>
</file>

<file path=ppt/tags/tag146.xml><?xml version="1.0" encoding="utf-8"?>
<p:tagLst xmlns:p="http://schemas.openxmlformats.org/presentationml/2006/main">
  <p:tag name="KSO_WM_BEAUTIFY_FLAG" val="#wm#"/>
  <p:tag name="KSO_WM_UNIT_INDEX" val="1"/>
  <p:tag name="KSO_WM_UNIT_TYPE" val="a"/>
</p:tagLst>
</file>

<file path=ppt/tags/tag147.xml><?xml version="1.0" encoding="utf-8"?>
<p:tagLst xmlns:p="http://schemas.openxmlformats.org/presentationml/2006/main">
  <p:tag name="KSO_WM_BEAUTIFY_FLAG" val="#wm#"/>
  <p:tag name="KSO_WM_UNIT_INDEX" val="1"/>
  <p:tag name="KSO_WM_UNIT_TYPE" val="b"/>
</p:tagLst>
</file>

<file path=ppt/tags/tag148.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 name="KSO_WM_UNIT_PRESET_TEXT" val="01"/>
</p:tagLst>
</file>

<file path=ppt/tags/tag149.xml><?xml version="1.0" encoding="utf-8"?>
<p:tagLst xmlns:p="http://schemas.openxmlformats.org/presentationml/2006/main">
  <p:tag name="KSO_WM_BEAUTIFY_FLAG" val="#fgm#"/>
  <p:tag name="KSO_WM_DIAGRAM_GROUP_CODE" val="1"/>
  <p:tag name="KSO_WM_UNIT_INDEX" val="1_1_2"/>
  <p:tag name="KSO_WM_UNIT_TYPE" val="l_h_i"/>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fgm#"/>
  <p:tag name="KSO_WM_DIAGRAM_GROUP_CODE" val="1"/>
  <p:tag name="KSO_WM_UNIT_INDEX" val="1_1_1"/>
  <p:tag name="KSO_WM_UNIT_PRESET_TEXT" val="单击此处添加标题内容"/>
  <p:tag name="KSO_WM_UNIT_TEXT_TYPE" val="1"/>
  <p:tag name="KSO_WM_UNIT_TYPE" val="l_h_a"/>
</p:tagLst>
</file>

<file path=ppt/tags/tag151.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 name="KSO_WM_UNIT_PRESET_TEXT" val="02"/>
</p:tagLst>
</file>

<file path=ppt/tags/tag152.xml><?xml version="1.0" encoding="utf-8"?>
<p:tagLst xmlns:p="http://schemas.openxmlformats.org/presentationml/2006/main">
  <p:tag name="KSO_WM_BEAUTIFY_FLAG" val="#fgm#"/>
  <p:tag name="KSO_WM_DIAGRAM_GROUP_CODE" val="1"/>
  <p:tag name="KSO_WM_UNIT_INDEX" val="1_2_2"/>
  <p:tag name="KSO_WM_UNIT_TYPE" val="l_h_i"/>
</p:tagLst>
</file>

<file path=ppt/tags/tag153.xml><?xml version="1.0" encoding="utf-8"?>
<p:tagLst xmlns:p="http://schemas.openxmlformats.org/presentationml/2006/main">
  <p:tag name="KSO_WM_BEAUTIFY_FLAG" val="#fgm#"/>
  <p:tag name="KSO_WM_DIAGRAM_GROUP_CODE" val="1"/>
  <p:tag name="KSO_WM_UNIT_INDEX" val="1_2_1"/>
  <p:tag name="KSO_WM_UNIT_PRESET_TEXT" val="单击此处添加标题内容"/>
  <p:tag name="KSO_WM_UNIT_TEXT_TYPE" val="1"/>
  <p:tag name="KSO_WM_UNIT_TYPE" val="l_h_a"/>
</p:tagLst>
</file>

<file path=ppt/tags/tag154.xml><?xml version="1.0" encoding="utf-8"?>
<p:tagLst xmlns:p="http://schemas.openxmlformats.org/presentationml/2006/main">
  <p:tag name="KSO_WM_BEAUTIFY_FLAG" val="#fgm#"/>
  <p:tag name="KSO_WM_DIAGRAM_GROUP_CODE" val="1"/>
  <p:tag name="KSO_WM_UNIT_INDEX" val="1_3_1"/>
  <p:tag name="KSO_WM_UNIT_SUBTYPE" val="d"/>
  <p:tag name="KSO_WM_UNIT_TYPE" val="l_h_i"/>
  <p:tag name="KSO_WM_UNIT_PRESET_TEXT" val="03"/>
</p:tagLst>
</file>

<file path=ppt/tags/tag155.xml><?xml version="1.0" encoding="utf-8"?>
<p:tagLst xmlns:p="http://schemas.openxmlformats.org/presentationml/2006/main">
  <p:tag name="KSO_WM_BEAUTIFY_FLAG" val="#fgm#"/>
  <p:tag name="KSO_WM_DIAGRAM_GROUP_CODE" val="1"/>
  <p:tag name="KSO_WM_UNIT_INDEX" val="1_3_2"/>
  <p:tag name="KSO_WM_UNIT_TYPE" val="l_h_i"/>
</p:tagLst>
</file>

<file path=ppt/tags/tag156.xml><?xml version="1.0" encoding="utf-8"?>
<p:tagLst xmlns:p="http://schemas.openxmlformats.org/presentationml/2006/main">
  <p:tag name="KSO_WM_BEAUTIFY_FLAG" val="#fgm#"/>
  <p:tag name="KSO_WM_DIAGRAM_GROUP_CODE" val="1"/>
  <p:tag name="KSO_WM_UNIT_INDEX" val="1_3_1"/>
  <p:tag name="KSO_WM_UNIT_PRESET_TEXT" val="单击此处添加标题内容"/>
  <p:tag name="KSO_WM_UNIT_TEXT_TYPE" val="1"/>
  <p:tag name="KSO_WM_UNIT_TYPE" val="l_h_a"/>
</p:tagLst>
</file>

<file path=ppt/tags/tag157.xml><?xml version="1.0" encoding="utf-8"?>
<p:tagLst xmlns:p="http://schemas.openxmlformats.org/presentationml/2006/main">
  <p:tag name="KSO_WM_BEAUTIFY_FLAG" val="#fgm#"/>
  <p:tag name="KSO_WM_DIAGRAM_GROUP_CODE" val="1"/>
  <p:tag name="KSO_WM_UNIT_INDEX" val="1_4_1"/>
  <p:tag name="KSO_WM_UNIT_SUBTYPE" val="d"/>
  <p:tag name="KSO_WM_UNIT_TYPE" val="l_h_i"/>
  <p:tag name="KSO_WM_UNIT_PRESET_TEXT" val="04"/>
</p:tagLst>
</file>

<file path=ppt/tags/tag158.xml><?xml version="1.0" encoding="utf-8"?>
<p:tagLst xmlns:p="http://schemas.openxmlformats.org/presentationml/2006/main">
  <p:tag name="KSO_WM_BEAUTIFY_FLAG" val="#fgm#"/>
  <p:tag name="KSO_WM_DIAGRAM_GROUP_CODE" val="1"/>
  <p:tag name="KSO_WM_UNIT_INDEX" val="1_4_2"/>
  <p:tag name="KSO_WM_UNIT_TYPE" val="l_h_i"/>
</p:tagLst>
</file>

<file path=ppt/tags/tag159.xml><?xml version="1.0" encoding="utf-8"?>
<p:tagLst xmlns:p="http://schemas.openxmlformats.org/presentationml/2006/main">
  <p:tag name="KSO_WM_BEAUTIFY_FLAG" val="#fgm#"/>
  <p:tag name="KSO_WM_DIAGRAM_GROUP_CODE" val="1"/>
  <p:tag name="KSO_WM_UNIT_INDEX" val="1_4_1"/>
  <p:tag name="KSO_WM_UNIT_PRESET_TEXT" val="单击此处添加标题内容"/>
  <p:tag name="KSO_WM_UNIT_TEXT_TYPE" val="1"/>
  <p:tag name="KSO_WM_UNIT_TYPE" val="l_h_a"/>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fgm#"/>
  <p:tag name="KSO_WM_DIAGRAM_GROUP_CODE" val="1"/>
  <p:tag name="KSO_WM_UNIT_INDEX" val="1_5_1"/>
  <p:tag name="KSO_WM_UNIT_SUBTYPE" val="d"/>
  <p:tag name="KSO_WM_UNIT_TYPE" val="l_h_i"/>
  <p:tag name="KSO_WM_UNIT_PRESET_TEXT" val="05"/>
</p:tagLst>
</file>

<file path=ppt/tags/tag161.xml><?xml version="1.0" encoding="utf-8"?>
<p:tagLst xmlns:p="http://schemas.openxmlformats.org/presentationml/2006/main">
  <p:tag name="KSO_WM_BEAUTIFY_FLAG" val="#fgm#"/>
  <p:tag name="KSO_WM_DIAGRAM_GROUP_CODE" val="1"/>
  <p:tag name="KSO_WM_UNIT_INDEX" val="1_5_2"/>
  <p:tag name="KSO_WM_UNIT_TYPE" val="l_h_i"/>
</p:tagLst>
</file>

<file path=ppt/tags/tag162.xml><?xml version="1.0" encoding="utf-8"?>
<p:tagLst xmlns:p="http://schemas.openxmlformats.org/presentationml/2006/main">
  <p:tag name="KSO_WM_BEAUTIFY_FLAG" val="#fgm#"/>
  <p:tag name="KSO_WM_DIAGRAM_GROUP_CODE" val="1"/>
  <p:tag name="KSO_WM_UNIT_INDEX" val="1_5_1"/>
  <p:tag name="KSO_WM_UNIT_PRESET_TEXT" val="单击此处添加标题内容"/>
  <p:tag name="KSO_WM_UNIT_TEXT_TYPE" val="1"/>
  <p:tag name="KSO_WM_UNIT_TYPE" val="l_h_a"/>
</p:tagLst>
</file>

<file path=ppt/tags/tag163.xml><?xml version="1.0" encoding="utf-8"?>
<p:tagLst xmlns:p="http://schemas.openxmlformats.org/presentationml/2006/main">
  <p:tag name="KSO_WM_BEAUTIFY_FLAG" val="#fgm#"/>
  <p:tag name="KSO_WM_DIAGRAM_GROUP_CODE" val="1"/>
  <p:tag name="KSO_WM_UNIT_INDEX" val="1_6_1"/>
  <p:tag name="KSO_WM_UNIT_SUBTYPE" val="d"/>
  <p:tag name="KSO_WM_UNIT_TYPE" val="l_h_i"/>
  <p:tag name="KSO_WM_UNIT_PRESET_TEXT" val="06"/>
</p:tagLst>
</file>

<file path=ppt/tags/tag164.xml><?xml version="1.0" encoding="utf-8"?>
<p:tagLst xmlns:p="http://schemas.openxmlformats.org/presentationml/2006/main">
  <p:tag name="KSO_WM_BEAUTIFY_FLAG" val="#fgm#"/>
  <p:tag name="KSO_WM_DIAGRAM_GROUP_CODE" val="1"/>
  <p:tag name="KSO_WM_UNIT_INDEX" val="1_6_2"/>
  <p:tag name="KSO_WM_UNIT_TYPE" val="l_h_i"/>
</p:tagLst>
</file>

<file path=ppt/tags/tag165.xml><?xml version="1.0" encoding="utf-8"?>
<p:tagLst xmlns:p="http://schemas.openxmlformats.org/presentationml/2006/main">
  <p:tag name="KSO_WM_BEAUTIFY_FLAG" val="#fgm#"/>
  <p:tag name="KSO_WM_DIAGRAM_GROUP_CODE" val="1"/>
  <p:tag name="KSO_WM_UNIT_INDEX" val="1_6_1"/>
  <p:tag name="KSO_WM_UNIT_PRESET_TEXT" val="单击此处添加标题内容"/>
  <p:tag name="KSO_WM_UNIT_TEXT_TYPE" val="1"/>
  <p:tag name="KSO_WM_UNIT_TYPE" val="l_h_a"/>
</p:tagLst>
</file>

<file path=ppt/tags/tag166.xml><?xml version="1.0" encoding="utf-8"?>
<p:tagLst xmlns:p="http://schemas.openxmlformats.org/presentationml/2006/main">
  <p:tag name="KSO_WM_FIGMA_LIMIT" val=""/>
  <p:tag name="KSO_WM_FIGMA_SLIDE_GROUP" val="2"/>
  <p:tag name="KSO_WM_SLIDE_TYPE" val="contents"/>
  <p:tag name="KSO_WM_TEMPLATE_SUBCATEGORY" val="29"/>
</p:tagLst>
</file>

<file path=ppt/tags/tag167.xml><?xml version="1.0" encoding="utf-8"?>
<p:tagLst xmlns:p="http://schemas.openxmlformats.org/presentationml/2006/main">
  <p:tag name="KSO_WM_BEAUTIFY_FLAG" val="#wm#"/>
  <p:tag name="KSO_WM_UNIT_INDEX" val="1"/>
  <p:tag name="KSO_WM_UNIT_TYPE" val="a"/>
</p:tagLst>
</file>

<file path=ppt/tags/tag168.xml><?xml version="1.0" encoding="utf-8"?>
<p:tagLst xmlns:p="http://schemas.openxmlformats.org/presentationml/2006/main">
  <p:tag name="KSO_WM_BEAUTIFY_FLAG" val="#wm#"/>
  <p:tag name="KSO_WM_UNIT_INDEX" val="1"/>
  <p:tag name="KSO_WM_UNIT_TYPE" val="e"/>
</p:tagLst>
</file>

<file path=ppt/tags/tag169.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UNIT_INDEX" val="1"/>
  <p:tag name="KSO_WM_UNIT_TYPE" val="i"/>
</p:tagLst>
</file>

<file path=ppt/tags/tag171.xml><?xml version="1.0" encoding="utf-8"?>
<p:tagLst xmlns:p="http://schemas.openxmlformats.org/presentationml/2006/main">
  <p:tag name="KSO_WM_BEAUTIFY_FLAG" val="#wm#"/>
  <p:tag name="KSO_WM_UNIT_INDEX" val="2"/>
  <p:tag name="KSO_WM_UNIT_TYPE" val="i"/>
</p:tagLst>
</file>

<file path=ppt/tags/tag172.xml><?xml version="1.0" encoding="utf-8"?>
<p:tagLst xmlns:p="http://schemas.openxmlformats.org/presentationml/2006/main">
  <p:tag name="KSO_WM_BEAUTIFY_FLAG" val="#wm#"/>
  <p:tag name="KSO_WM_UNIT_INDEX" val="3"/>
  <p:tag name="KSO_WM_UNIT_TYPE" val="i"/>
</p:tagLst>
</file>

<file path=ppt/tags/tag173.xml><?xml version="1.0" encoding="utf-8"?>
<p:tagLst xmlns:p="http://schemas.openxmlformats.org/presentationml/2006/main">
  <p:tag name="KSO_WM_BEAUTIFY_FLAG" val="#fgm#"/>
  <p:tag name="KSO_WM_DIAGRAM_GROUP_CODE" val="1"/>
  <p:tag name="KSO_WM_UNIT_INDEX" val="1_1_1"/>
  <p:tag name="KSO_WM_UNIT_TYPE" val="l_h_i"/>
</p:tagLst>
</file>

<file path=ppt/tags/tag174.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79aa09f4-ba9e-4993-ba16-2eef83545adc.jpg?Expires=1771376904&amp;AWSAccessKeyId=AKLT9NSy7kh8TIS1UzNqLRY2&amp;Signature=bwu0QnBfEam0nbstzvXTPB38bZ0%3D&quot;}*auto_ai_ai_*1739840897708_124.1_4d95a63b44ae-slide-3"/>
</p:tagLst>
</file>

<file path=ppt/tags/tag175.xml><?xml version="1.0" encoding="utf-8"?>
<p:tagLst xmlns:p="http://schemas.openxmlformats.org/presentationml/2006/main">
  <p:tag name="KSO_WM_BEAUTIFY_FLAG" val="#fgm#"/>
  <p:tag name="KSO_WM_DIAGRAM_GROUP_CODE" val="1"/>
  <p:tag name="KSO_WM_UNIT_INDEX" val="1_3_1"/>
  <p:tag name="KSO_WM_UNIT_TYPE" val="l_h_i"/>
</p:tagLst>
</file>

<file path=ppt/tags/tag176.xml><?xml version="1.0" encoding="utf-8"?>
<p:tagLst xmlns:p="http://schemas.openxmlformats.org/presentationml/2006/main">
  <p:tag name="KSO_WM_BEAUTIFY_FLAG" val="#fgm#"/>
  <p:tag name="KSO_WM_DIAGRAM_GROUP_CODE" val="1"/>
  <p:tag name="KSO_WM_UNIT_INDEX" val="1_3_1"/>
  <p:tag name="KSO_WM_UNIT_TYPE" val="l_h_d"/>
  <p:tag name="MH_PIC_SOURCE_TYPE" val="generate_slide_ai*{&quot;ai_type&quot;:&quot;generate_ppt&quot;,&quot;id&quot;:&quot;http://zh-ai-group.ks3-cn-beijing-internal.ksyun.com/image_generate/image_process/production/202502/352d6bbe-2192-452f-95ab-1a6d9da20697.jpg?Expires=1771376904&amp;AWSAccessKeyId=AKLT9NSy7kh8TIS1UzNqLRY2&amp;Signature=eHUC21xt8WIdkJMvDcvsexYSzxQ%3D&quot;}*auto_ai_ai_*1739840897708_124.1_4d95a63b44ae-slide-3"/>
</p:tagLst>
</file>

<file path=ppt/tags/tag17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78.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79.xml><?xml version="1.0" encoding="utf-8"?>
<p:tagLst xmlns:p="http://schemas.openxmlformats.org/presentationml/2006/main">
  <p:tag name="KSO_WM_BEAUTIFY_FLAG" val="#fgm#"/>
  <p:tag name="KSO_WM_DIAGRAM_GROUP_CODE" val="1"/>
  <p:tag name="KSO_WM_UNIT_INDEX" val="1_2_1"/>
  <p:tag name="KSO_WM_UNIT_TYPE" val="l_h_i"/>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http://zh-ai-group.ks3-cn-beijing-internal.ksyun.com/image_generate/image_process/production/202502/029c5a0a-4fce-43ad-9cc0-1db80af0deb0.jpg?Expires=1771376906&amp;AWSAccessKeyId=AKLT9NSy7kh8TIS1UzNqLRY2&amp;Signature=gBXni%2Fg3tHaptw0TbY05wzQvhWw%3D&quot;}*auto_ai_ai_*1739840897708_124.1_4d95a63b44ae-slide-3"/>
</p:tagLst>
</file>

<file path=ppt/tags/tag181.xml><?xml version="1.0" encoding="utf-8"?>
<p:tagLst xmlns:p="http://schemas.openxmlformats.org/presentationml/2006/main">
  <p:tag name="KSO_WM_BEAUTIFY_FLAG" val="#fgm#"/>
  <p:tag name="KSO_WM_DIAGRAM_GROUP_CODE" val="1"/>
  <p:tag name="KSO_WM_UNIT_INDEX" val="1_4_1"/>
  <p:tag name="KSO_WM_UNIT_TYPE" val="l_h_i"/>
</p:tagLst>
</file>

<file path=ppt/tags/tag182.xml><?xml version="1.0" encoding="utf-8"?>
<p:tagLst xmlns:p="http://schemas.openxmlformats.org/presentationml/2006/main">
  <p:tag name="KSO_WM_BEAUTIFY_FLAG" val="#fgm#"/>
  <p:tag name="KSO_WM_DIAGRAM_GROUP_CODE" val="1"/>
  <p:tag name="KSO_WM_UNIT_INDEX" val="1_4_1"/>
  <p:tag name="KSO_WM_UNIT_TYPE" val="l_h_d"/>
  <p:tag name="MH_PIC_SOURCE_TYPE" val="generate_slide_ai*{&quot;ai_type&quot;:&quot;generate_ppt&quot;,&quot;id&quot;:&quot;http://zh-ai-group.ks3-cn-beijing-internal.ksyun.com/image_generate/image_process/production/202502/234b7aa7-c405-40da-86c3-955432f761e8.jpg?Expires=1771376904&amp;AWSAccessKeyId=AKLT9NSy7kh8TIS1UzNqLRY2&amp;Signature=0qpzAvdh%2FQ53%2Fck3vddkvg%2BdQjQ%3D&quot;}*auto_ai_ai_*1739840897708_124.1_4d95a63b44ae-slide-3"/>
</p:tagLst>
</file>

<file path=ppt/tags/tag183.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184.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18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86.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87.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188.xml><?xml version="1.0" encoding="utf-8"?>
<p:tagLst xmlns:p="http://schemas.openxmlformats.org/presentationml/2006/main">
  <p:tag name="KSO_WM_BEAUTIFY_FLAG" val="#fgm#"/>
  <p:tag name="KSO_WM_DIAGRAM_GROUP_CODE" val="1"/>
  <p:tag name="KSO_WM_UNIT_INDEX" val="1_4_1"/>
  <p:tag name="KSO_WM_UNIT_PRESET_TEXT" val="单击此处输入项正文，请尽量言简意赅的阐述观点。"/>
  <p:tag name="KSO_WM_UNIT_TEXT_TYPE" val="1"/>
  <p:tag name="KSO_WM_UNIT_TYPE" val="l_h_f"/>
</p:tagLst>
</file>

<file path=ppt/tags/tag189.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FIGMA_LIMIT" val=""/>
  <p:tag name="KSO_WM_FIGMA_SLIDE_GROUP" val="31"/>
  <p:tag name="KSO_WM_SLIDE_TYPE" val="text"/>
  <p:tag name="KSO_WM_TEMPLATE_SUBCATEGORY" val="29"/>
</p:tagLst>
</file>

<file path=ppt/tags/tag191.xml><?xml version="1.0" encoding="utf-8"?>
<p:tagLst xmlns:p="http://schemas.openxmlformats.org/presentationml/2006/main">
  <p:tag name="KSO_WM_BEAUTIFY_FLAG" val="#wm#"/>
  <p:tag name="KSO_WM_UNIT_INDEX" val="1"/>
  <p:tag name="KSO_WM_UNIT_TYPE" val="i"/>
</p:tagLst>
</file>

<file path=ppt/tags/tag192.xml><?xml version="1.0" encoding="utf-8"?>
<p:tagLst xmlns:p="http://schemas.openxmlformats.org/presentationml/2006/main">
  <p:tag name="KSO_WM_BEAUTIFY_FLAG" val="#wm#"/>
  <p:tag name="KSO_WM_UNIT_INDEX" val="2"/>
  <p:tag name="KSO_WM_UNIT_TYPE" val="i"/>
</p:tagLst>
</file>

<file path=ppt/tags/tag193.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471743123&quot;}*auto_galley_ai_*1739840897708_124.1_4d95a63b44ae-slide-4"/>
</p:tagLst>
</file>

<file path=ppt/tags/tag194.xml><?xml version="1.0" encoding="utf-8"?>
<p:tagLst xmlns:p="http://schemas.openxmlformats.org/presentationml/2006/main">
  <p:tag name="KSO_WM_BEAUTIFY_FLAG" val="#wm#"/>
  <p:tag name="KSO_WM_UNIT_INDEX" val="1"/>
  <p:tag name="KSO_WM_UNIT_PRESET_TEXT" val="单击此处添加标题"/>
  <p:tag name="KSO_WM_UNIT_TEXT_TYPE" val="1"/>
  <p:tag name="KSO_WM_UNIT_TYPE" val="a"/>
</p:tagLst>
</file>

<file path=ppt/tags/tag195.xml><?xml version="1.0" encoding="utf-8"?>
<p:tagLst xmlns:p="http://schemas.openxmlformats.org/presentationml/2006/main">
  <p:tag name="KSO_WM_BEAUTIFY_FLAG" val="#fgm#"/>
  <p:tag name="KSO_WM_DIAGRAM_GROUP_CODE" val="1"/>
  <p:tag name="KSO_WM_UNIT_INDEX" val="1_1_1"/>
  <p:tag name="KSO_WM_UNIT_TYPE" val="l_h_i"/>
</p:tagLst>
</file>

<file path=ppt/tags/tag196.xml><?xml version="1.0" encoding="utf-8"?>
<p:tagLst xmlns:p="http://schemas.openxmlformats.org/presentationml/2006/main">
  <p:tag name="KSO_WM_BEAUTIFY_FLAG" val="#fgm#"/>
  <p:tag name="KSO_WM_DIAGRAM_GROUP_CODE" val="1"/>
  <p:tag name="KSO_WM_UNIT_INDEX" val="1_2_1"/>
  <p:tag name="KSO_WM_UNIT_TYPE" val="l_h_i"/>
</p:tagLst>
</file>

<file path=ppt/tags/tag197.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98.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99.xml><?xml version="1.0" encoding="utf-8"?>
<p:tagLst xmlns:p="http://schemas.openxmlformats.org/presentationml/2006/main">
  <p:tag name="KSO_WM_BEAUTIFY_FLAG" val="#fgm#"/>
  <p:tag name="KSO_WM_DIAGRAM_GROUP_CODE" val="1"/>
  <p:tag name="KSO_WM_UNIT_INDEX" val="1_3_1"/>
  <p:tag name="KSO_WM_UNIT_TYPE" val="l_h_i"/>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0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02.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0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04.xml><?xml version="1.0" encoding="utf-8"?>
<p:tagLst xmlns:p="http://schemas.openxmlformats.org/presentationml/2006/main">
  <p:tag name="KSO_WM_FIGMA_LIMIT" val=""/>
  <p:tag name="KSO_WM_FIGMA_SLIDE_GROUP" val="30"/>
  <p:tag name="KSO_WM_SLIDE_TYPE" val="text"/>
  <p:tag name="KSO_WM_TEMPLATE_SUBCATEGORY" val="29"/>
</p:tagLst>
</file>

<file path=ppt/tags/tag205.xml><?xml version="1.0" encoding="utf-8"?>
<p:tagLst xmlns:p="http://schemas.openxmlformats.org/presentationml/2006/main">
  <p:tag name="KSO_WM_BEAUTIFY_FLAG" val="#wm#"/>
  <p:tag name="KSO_WM_UNIT_INDEX" val="1"/>
  <p:tag name="KSO_WM_UNIT_TYPE" val="i"/>
</p:tagLst>
</file>

<file path=ppt/tags/tag206.xml><?xml version="1.0" encoding="utf-8"?>
<p:tagLst xmlns:p="http://schemas.openxmlformats.org/presentationml/2006/main">
  <p:tag name="KSO_WM_BEAUTIFY_FLAG" val="#wm#"/>
  <p:tag name="KSO_WM_UNIT_INDEX" val="2"/>
  <p:tag name="KSO_WM_UNIT_TYPE" val="i"/>
</p:tagLst>
</file>

<file path=ppt/tags/tag207.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08.xml><?xml version="1.0" encoding="utf-8"?>
<p:tagLst xmlns:p="http://schemas.openxmlformats.org/presentationml/2006/main">
  <p:tag name="KSO_WM_BEAUTIFY_FLAG" val="#wm#"/>
  <p:tag name="KSO_WM_UNIT_INDEX" val="3"/>
  <p:tag name="KSO_WM_UNIT_TYPE" val="i"/>
</p:tagLst>
</file>

<file path=ppt/tags/tag209.xml><?xml version="1.0" encoding="utf-8"?>
<p:tagLst xmlns:p="http://schemas.openxmlformats.org/presentationml/2006/main">
  <p:tag name="KSO_WM_BEAUTIFY_FLAG" val="#fgm#"/>
  <p:tag name="KSO_WM_DIAGRAM_GROUP_CODE" val="1"/>
  <p:tag name="KSO_WM_UNIT_INDEX" val="1_1_1"/>
  <p:tag name="KSO_WM_UNIT_TYPE" val="l_h_i"/>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1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1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823b8d29-f311-4106-bf51-5e747eb15f9a.jpg?Expires=1771376904&amp;AWSAccessKeyId=AKLT9NSy7kh8TIS1UzNqLRY2&amp;Signature=uLX%2BZxR4k590Pwi8WXGhU0FKdzA%3D&quot;}*auto_ai_ai_*1739840897708_124.1_4d95a63b44ae-slide-5"/>
</p:tagLst>
</file>

<file path=ppt/tags/tag213.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http://zh-ai-group.ks3-cn-beijing-internal.ksyun.com/image_generate/image_process/production/202502/0717333a-d942-4308-872e-02fb5972282c.jpg?Expires=1771376905&amp;AWSAccessKeyId=AKLT9NSy7kh8TIS1UzNqLRY2&amp;Signature=lT6C4resi9wxCazBLxTzMZGICTw%3D&quot;}*auto_ai_ai_*1739840897708_124.1_4d95a63b44ae-slide-5"/>
</p:tagLst>
</file>

<file path=ppt/tags/tag214.xml><?xml version="1.0" encoding="utf-8"?>
<p:tagLst xmlns:p="http://schemas.openxmlformats.org/presentationml/2006/main">
  <p:tag name="KSO_WM_BEAUTIFY_FLAG" val="#fgm#"/>
  <p:tag name="KSO_WM_DIAGRAM_GROUP_CODE" val="1"/>
  <p:tag name="KSO_WM_UNIT_INDEX" val="1_2_1"/>
  <p:tag name="KSO_WM_UNIT_TYPE" val="l_h_i"/>
</p:tagLst>
</file>

<file path=ppt/tags/tag21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1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17.xml><?xml version="1.0" encoding="utf-8"?>
<p:tagLst xmlns:p="http://schemas.openxmlformats.org/presentationml/2006/main">
  <p:tag name="KSO_WM_FIGMA_LIMIT" val=""/>
  <p:tag name="KSO_WM_FIGMA_SLIDE_GROUP" val="26"/>
  <p:tag name="KSO_WM_SLIDE_TYPE" val="text"/>
  <p:tag name="KSO_WM_TEMPLATE_SUBCATEGORY" val="29"/>
</p:tagLst>
</file>

<file path=ppt/tags/tag218.xml><?xml version="1.0" encoding="utf-8"?>
<p:tagLst xmlns:p="http://schemas.openxmlformats.org/presentationml/2006/main">
  <p:tag name="KSO_WM_BEAUTIFY_FLAG" val="#wm#"/>
  <p:tag name="KSO_WM_UNIT_INDEX" val="1"/>
  <p:tag name="KSO_WM_UNIT_TYPE" val="a"/>
</p:tagLst>
</file>

<file path=ppt/tags/tag219.xml><?xml version="1.0" encoding="utf-8"?>
<p:tagLst xmlns:p="http://schemas.openxmlformats.org/presentationml/2006/main">
  <p:tag name="KSO_WM_BEAUTIFY_FLAG" val="#wm#"/>
  <p:tag name="KSO_WM_UNIT_INDEX" val="1"/>
  <p:tag name="KSO_WM_UNIT_TYPE" val="e"/>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221.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22.xml><?xml version="1.0" encoding="utf-8"?>
<p:tagLst xmlns:p="http://schemas.openxmlformats.org/presentationml/2006/main">
  <p:tag name="KSO_WM_BEAUTIFY_FLAG" val="#wm#"/>
  <p:tag name="KSO_WM_UNIT_INDEX" val="1"/>
  <p:tag name="KSO_WM_UNIT_TYPE" val="i"/>
</p:tagLst>
</file>

<file path=ppt/tags/tag223.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http://zh-ai-group.ks3-cn-beijing-internal.ksyun.com/image_generate/image_process/production/202502/950089d9-f661-4994-95de-7d43668caf30.jpg?Expires=1771376904&amp;AWSAccessKeyId=AKLT9NSy7kh8TIS1UzNqLRY2&amp;Signature=0ClgdnfAxHcQSR%2BDO1R2I4HaJmE%3D&quot;}*auto_ai_ai_*1739840897708_124.1_4d95a63b44ae-slide-7"/>
</p:tagLst>
</file>

<file path=ppt/tags/tag224.xml><?xml version="1.0" encoding="utf-8"?>
<p:tagLst xmlns:p="http://schemas.openxmlformats.org/presentationml/2006/main">
  <p:tag name="KSO_WM_BEAUTIFY_FLAG" val="#fgm#"/>
  <p:tag name="KSO_WM_DIAGRAM_GROUP_CODE" val="1"/>
  <p:tag name="KSO_WM_UNIT_INDEX" val="1_1_1"/>
  <p:tag name="KSO_WM_UNIT_TYPE" val="l_h_i"/>
</p:tagLst>
</file>

<file path=ppt/tags/tag225.xml><?xml version="1.0" encoding="utf-8"?>
<p:tagLst xmlns:p="http://schemas.openxmlformats.org/presentationml/2006/main">
  <p:tag name="KSO_WM_BEAUTIFY_FLAG" val="#fgm#"/>
  <p:tag name="KSO_WM_DIAGRAM_GROUP_CODE" val="1"/>
  <p:tag name="KSO_WM_UNIT_INDEX" val="1_2_1"/>
  <p:tag name="KSO_WM_UNIT_TYPE" val="l_h_i"/>
</p:tagLst>
</file>

<file path=ppt/tags/tag226.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2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28.xml><?xml version="1.0" encoding="utf-8"?>
<p:tagLst xmlns:p="http://schemas.openxmlformats.org/presentationml/2006/main">
  <p:tag name="KSO_WM_BEAUTIFY_FLAG" val="#fgm#"/>
  <p:tag name="KSO_WM_DIAGRAM_GROUP_CODE" val="1"/>
  <p:tag name="KSO_WM_UNIT_INDEX" val="1_3_1"/>
  <p:tag name="KSO_WM_UNIT_TYPE" val="l_h_i"/>
</p:tagLst>
</file>

<file path=ppt/tags/tag229.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31.xml><?xml version="1.0" encoding="utf-8"?>
<p:tagLst xmlns:p="http://schemas.openxmlformats.org/presentationml/2006/main">
  <p:tag name="KSO_WM_BEAUTIFY_FLAG" val="#fgm#"/>
  <p:tag name="KSO_WM_DIAGRAM_GROUP_CODE" val="1"/>
  <p:tag name="KSO_WM_UNIT_INDEX" val="1_4_1"/>
  <p:tag name="KSO_WM_UNIT_TYPE" val="l_h_i"/>
</p:tagLst>
</file>

<file path=ppt/tags/tag232.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3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34.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35.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36.xml><?xml version="1.0" encoding="utf-8"?>
<p:tagLst xmlns:p="http://schemas.openxmlformats.org/presentationml/2006/main">
  <p:tag name="KSO_WM_FIGMA_LIMIT" val=""/>
  <p:tag name="KSO_WM_FIGMA_SLIDE_GROUP" val="42"/>
  <p:tag name="KSO_WM_SLIDE_TYPE" val="text"/>
  <p:tag name="KSO_WM_TEMPLATE_SUBCATEGORY" val="29"/>
</p:tagLst>
</file>

<file path=ppt/tags/tag237.xml><?xml version="1.0" encoding="utf-8"?>
<p:tagLst xmlns:p="http://schemas.openxmlformats.org/presentationml/2006/main">
  <p:tag name="KSO_WM_BEAUTIFY_FLAG" val="#wm#"/>
  <p:tag name="KSO_WM_UNIT_INDEX" val="1"/>
  <p:tag name="KSO_WM_UNIT_TYPE" val="i"/>
</p:tagLst>
</file>

<file path=ppt/tags/tag238.xml><?xml version="1.0" encoding="utf-8"?>
<p:tagLst xmlns:p="http://schemas.openxmlformats.org/presentationml/2006/main">
  <p:tag name="KSO_WM_BEAUTIFY_FLAG" val="#wm#"/>
  <p:tag name="KSO_WM_UNIT_INDEX" val="2"/>
  <p:tag name="KSO_WM_UNIT_TYPE" val="i"/>
</p:tagLst>
</file>

<file path=ppt/tags/tag239.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http://zh-ai-group.ks3-cn-beijing-internal.ksyun.com/image_generate/image_process/production/202502/63edde1a-c51e-4803-9d28-a0be20fbf191.jpg?Expires=1771376904&amp;AWSAccessKeyId=AKLT9NSy7kh8TIS1UzNqLRY2&amp;Signature=kMPDIK1U7oHllV47Zp0g2XECGuo%3D&quot;}*auto_ai_ai_*1739840897708_124.1_4d95a63b44ae-slide-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4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4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4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45.xml><?xml version="1.0" encoding="utf-8"?>
<p:tagLst xmlns:p="http://schemas.openxmlformats.org/presentationml/2006/main">
  <p:tag name="KSO_WM_FIGMA_LIMIT" val=""/>
  <p:tag name="KSO_WM_FIGMA_SLIDE_GROUP" val="51"/>
  <p:tag name="KSO_WM_SLIDE_TYPE" val="text"/>
  <p:tag name="KSO_WM_TEMPLATE_SUBCATEGORY" val="29"/>
</p:tagLst>
</file>

<file path=ppt/tags/tag246.xml><?xml version="1.0" encoding="utf-8"?>
<p:tagLst xmlns:p="http://schemas.openxmlformats.org/presentationml/2006/main">
  <p:tag name="KSO_WM_BEAUTIFY_FLAG" val="#wm#"/>
  <p:tag name="KSO_WM_UNIT_INDEX" val="1"/>
  <p:tag name="KSO_WM_UNIT_TYPE" val="i"/>
</p:tagLst>
</file>

<file path=ppt/tags/tag247.xml><?xml version="1.0" encoding="utf-8"?>
<p:tagLst xmlns:p="http://schemas.openxmlformats.org/presentationml/2006/main">
  <p:tag name="KSO_WM_BEAUTIFY_FLAG" val="#wm#"/>
  <p:tag name="KSO_WM_UNIT_INDEX" val="2"/>
  <p:tag name="KSO_WM_UNIT_TYPE" val="i"/>
</p:tagLst>
</file>

<file path=ppt/tags/tag248.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49.xml><?xml version="1.0" encoding="utf-8"?>
<p:tagLst xmlns:p="http://schemas.openxmlformats.org/presentationml/2006/main">
  <p:tag name="KSO_WM_BEAUTIFY_FLAG" val="#fgm#"/>
  <p:tag name="KSO_WM_DIAGRAM_GROUP_CODE" val="1"/>
  <p:tag name="KSO_WM_UNIT_INDEX" val="1_1_1"/>
  <p:tag name="KSO_WM_UNIT_TYPE" val="l_h_i"/>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5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52.xml><?xml version="1.0" encoding="utf-8"?>
<p:tagLst xmlns:p="http://schemas.openxmlformats.org/presentationml/2006/main">
  <p:tag name="KSO_WM_BEAUTIFY_FLAG" val="#fgm#"/>
  <p:tag name="KSO_WM_DIAGRAM_GROUP_CODE" val="1"/>
  <p:tag name="KSO_WM_UNIT_INDEX" val="1_2_1"/>
  <p:tag name="KSO_WM_UNIT_TYPE" val="l_h_i"/>
</p:tagLst>
</file>

<file path=ppt/tags/tag25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5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55.xml><?xml version="1.0" encoding="utf-8"?>
<p:tagLst xmlns:p="http://schemas.openxmlformats.org/presentationml/2006/main">
  <p:tag name="KSO_WM_BEAUTIFY_FLAG" val="#fgm#"/>
  <p:tag name="KSO_WM_DIAGRAM_GROUP_CODE" val="1"/>
  <p:tag name="KSO_WM_UNIT_INDEX" val="1_3_1"/>
  <p:tag name="KSO_WM_UNIT_TYPE" val="l_h_i"/>
</p:tagLst>
</file>

<file path=ppt/tags/tag25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5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58.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http://zh-ai-group.ks3-cn-beijing-internal.ksyun.com/image_generate/image_process/production/202502/fbcad983-47dd-4cb2-a6bb-bd9162727ddc.jpg?Expires=1771376904&amp;AWSAccessKeyId=AKLT9NSy7kh8TIS1UzNqLRY2&amp;Signature=2ikYwgwhG5WF2xuvoL98c%2Fa8yZk%3D&quot;}*auto_ai_ai_*1739840897708_124.1_4d95a63b44ae-slide-9"/>
</p:tagLst>
</file>

<file path=ppt/tags/tag259.xml><?xml version="1.0" encoding="utf-8"?>
<p:tagLst xmlns:p="http://schemas.openxmlformats.org/presentationml/2006/main">
  <p:tag name="KSO_WM_FIGMA_LIMIT" val=""/>
  <p:tag name="KSO_WM_FIGMA_SLIDE_GROUP" val="59"/>
  <p:tag name="KSO_WM_SLIDE_TYPE" val="text"/>
  <p:tag name="KSO_WM_TEMPLATE_SUBCATEGORY" val="29"/>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UNIT_INDEX" val="1"/>
  <p:tag name="KSO_WM_UNIT_TYPE" val="i"/>
</p:tagLst>
</file>

<file path=ppt/tags/tag261.xml><?xml version="1.0" encoding="utf-8"?>
<p:tagLst xmlns:p="http://schemas.openxmlformats.org/presentationml/2006/main">
  <p:tag name="KSO_WM_BEAUTIFY_FLAG" val="#wm#"/>
  <p:tag name="KSO_WM_UNIT_INDEX" val="2"/>
  <p:tag name="KSO_WM_UNIT_TYPE" val="i"/>
</p:tagLst>
</file>

<file path=ppt/tags/tag262.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http://zh-ai-group.ks3-cn-beijing-internal.ksyun.com/image_generate/image_process/production/202502/20532fd7-e7d8-426f-90d9-0f8693377818.jpg?Expires=1771376904&amp;AWSAccessKeyId=AKLT9NSy7kh8TIS1UzNqLRY2&amp;Signature=eW0s0xBjIUfFUqPJBxGRiE4eZZA%3D&quot;}*auto_ai_ai_*1739840897708_124.1_4d95a63b44ae-slide-10"/>
</p:tagLst>
</file>

<file path=ppt/tags/tag263.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6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65.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26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67.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26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69.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71.xml><?xml version="1.0" encoding="utf-8"?>
<p:tagLst xmlns:p="http://schemas.openxmlformats.org/presentationml/2006/main">
  <p:tag name="KSO_WM_BEAUTIFY_FLAG" val="#fgm#"/>
  <p:tag name="KSO_WM_DIAGRAM_GROUP_CODE" val="1"/>
  <p:tag name="KSO_WM_UNIT_INDEX" val="1_4_1"/>
  <p:tag name="KSO_WM_UNIT_PRESET_TEXT" val="单击此处输入项正文，请尽量言简意赅的阐述观点。"/>
  <p:tag name="KSO_WM_UNIT_TEXT_TYPE" val="1"/>
  <p:tag name="KSO_WM_UNIT_TYPE" val="l_h_f"/>
</p:tagLst>
</file>

<file path=ppt/tags/tag272.xml><?xml version="1.0" encoding="utf-8"?>
<p:tagLst xmlns:p="http://schemas.openxmlformats.org/presentationml/2006/main">
  <p:tag name="KSO_WM_FIGMA_LIMIT" val=""/>
  <p:tag name="KSO_WM_FIGMA_SLIDE_GROUP" val="63"/>
  <p:tag name="KSO_WM_SLIDE_TYPE" val="text"/>
  <p:tag name="KSO_WM_TEMPLATE_SUBCATEGORY" val="29"/>
</p:tagLst>
</file>

<file path=ppt/tags/tag273.xml><?xml version="1.0" encoding="utf-8"?>
<p:tagLst xmlns:p="http://schemas.openxmlformats.org/presentationml/2006/main">
  <p:tag name="KSO_WM_BEAUTIFY_FLAG" val="#wm#"/>
  <p:tag name="KSO_WM_UNIT_INDEX" val="1"/>
  <p:tag name="KSO_WM_UNIT_TYPE" val="a"/>
</p:tagLst>
</file>

<file path=ppt/tags/tag274.xml><?xml version="1.0" encoding="utf-8"?>
<p:tagLst xmlns:p="http://schemas.openxmlformats.org/presentationml/2006/main">
  <p:tag name="KSO_WM_BEAUTIFY_FLAG" val="#wm#"/>
  <p:tag name="KSO_WM_UNIT_INDEX" val="1"/>
  <p:tag name="KSO_WM_UNIT_TYPE" val="e"/>
</p:tagLst>
</file>

<file path=ppt/tags/tag275.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276.xml><?xml version="1.0" encoding="utf-8"?>
<p:tagLst xmlns:p="http://schemas.openxmlformats.org/presentationml/2006/main">
  <p:tag name="KSO_WM_BEAUTIFY_FLAG" val="#wm#"/>
  <p:tag name="KSO_WM_UNIT_INDEX" val="1"/>
  <p:tag name="KSO_WM_UNIT_PRESET_TEXT" val="单击此处添加标题"/>
  <p:tag name="KSO_WM_UNIT_TEXT_TYPE" val="1"/>
  <p:tag name="KSO_WM_UNIT_TYPE" val="a"/>
</p:tagLst>
</file>

<file path=ppt/tags/tag277.xml><?xml version="1.0" encoding="utf-8"?>
<p:tagLst xmlns:p="http://schemas.openxmlformats.org/presentationml/2006/main">
  <p:tag name="KSO_WM_BEAUTIFY_FLAG" val="#fgm#"/>
  <p:tag name="KSO_WM_DIAGRAM_GROUP_CODE" val="1"/>
  <p:tag name="KSO_WM_UNIT_INDEX" val="1_1_1"/>
  <p:tag name="KSO_WM_UNIT_TYPE" val="l_h_i"/>
</p:tagLst>
</file>

<file path=ppt/tags/tag278.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279.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fgm#"/>
  <p:tag name="KSO_WM_DIAGRAM_GROUP_CODE" val="1"/>
  <p:tag name="KSO_WM_UNIT_INDEX" val="1_2_1"/>
  <p:tag name="KSO_WM_UNIT_TYPE" val="l_h_i"/>
</p:tagLst>
</file>

<file path=ppt/tags/tag281.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28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83.xml><?xml version="1.0" encoding="utf-8"?>
<p:tagLst xmlns:p="http://schemas.openxmlformats.org/presentationml/2006/main">
  <p:tag name="KSO_WM_BEAUTIFY_FLAG" val="#fgm#"/>
  <p:tag name="KSO_WM_DIAGRAM_GROUP_CODE" val="1"/>
  <p:tag name="KSO_WM_UNIT_INDEX" val="1_3_1"/>
  <p:tag name="KSO_WM_UNIT_TYPE" val="l_h_i"/>
</p:tagLst>
</file>

<file path=ppt/tags/tag284.xml><?xml version="1.0" encoding="utf-8"?>
<p:tagLst xmlns:p="http://schemas.openxmlformats.org/presentationml/2006/main">
  <p:tag name="KSO_WM_BEAUTIFY_FLAG" val="#fgm#"/>
  <p:tag name="KSO_WM_DIAGRAM_GROUP_CODE" val="1"/>
  <p:tag name="KSO_WM_UNIT_INDEX" val="1_3_1"/>
  <p:tag name="KSO_WM_UNIT_PRESET_TEXT" val="单击此处添加项标题"/>
  <p:tag name="KSO_WM_UNIT_TEXT_TYPE" val="1"/>
  <p:tag name="KSO_WM_UNIT_TYPE" val="l_h_a"/>
</p:tagLst>
</file>

<file path=ppt/tags/tag285.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86.xml><?xml version="1.0" encoding="utf-8"?>
<p:tagLst xmlns:p="http://schemas.openxmlformats.org/presentationml/2006/main">
  <p:tag name="KSO_WM_BEAUTIFY_FLAG" val="#wm#"/>
  <p:tag name="KSO_WM_UNIT_INDEX" val="1"/>
  <p:tag name="KSO_WM_UNIT_TYPE" val="i"/>
</p:tagLst>
</file>

<file path=ppt/tags/tag287.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474354672&quot;}*auto_galley_ai_*1739840897708_124.1_4d95a63b44ae-slide-12"/>
</p:tagLst>
</file>

<file path=ppt/tags/tag288.xml><?xml version="1.0" encoding="utf-8"?>
<p:tagLst xmlns:p="http://schemas.openxmlformats.org/presentationml/2006/main">
  <p:tag name="KSO_WM_BEAUTIFY_FLAG" val="#wm#"/>
  <p:tag name="KSO_WM_UNIT_INDEX" val="2"/>
  <p:tag name="KSO_WM_UNIT_TYPE" val="i"/>
</p:tagLst>
</file>

<file path=ppt/tags/tag289.xml><?xml version="1.0" encoding="utf-8"?>
<p:tagLst xmlns:p="http://schemas.openxmlformats.org/presentationml/2006/main">
  <p:tag name="KSO_WM_FIGMA_LIMIT" val=""/>
  <p:tag name="KSO_WM_FIGMA_SLIDE_GROUP" val="6"/>
  <p:tag name="KSO_WM_SLIDE_TYPE" val="text"/>
  <p:tag name="KSO_WM_TEMPLATE_SUBCATEGORY" val="2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91.xml><?xml version="1.0" encoding="utf-8"?>
<p:tagLst xmlns:p="http://schemas.openxmlformats.org/presentationml/2006/main">
  <p:tag name="KSO_WM_BEAUTIFY_FLAG" val="#wm#"/>
  <p:tag name="KSO_WM_UNIT_INDEX" val="1"/>
  <p:tag name="KSO_WM_UNIT_TYPE" val="i"/>
</p:tagLst>
</file>

<file path=ppt/tags/tag29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dc4ef864-b347-4f09-a3c2-599c83b8632e.jpg?Expires=1771376911&amp;AWSAccessKeyId=AKLT9NSy7kh8TIS1UzNqLRY2&amp;Signature=z4MvlOP20tvrS4Ruzt7TcVacw80%3D&quot;}*auto_ai_ai_*1739840897708_124.1_4d95a63b44ae-slide-13"/>
</p:tagLst>
</file>

<file path=ppt/tags/tag293.xml><?xml version="1.0" encoding="utf-8"?>
<p:tagLst xmlns:p="http://schemas.openxmlformats.org/presentationml/2006/main">
  <p:tag name="KSO_WM_BEAUTIFY_FLAG" val="#fgm#"/>
  <p:tag name="KSO_WM_DIAGRAM_GROUP_CODE" val="1"/>
  <p:tag name="KSO_WM_UNIT_INDEX" val="1_1_1"/>
  <p:tag name="KSO_WM_UNIT_TYPE" val="l_h_i"/>
</p:tagLst>
</file>

<file path=ppt/tags/tag294.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http://zh-ai-group.ks3-cn-beijing-internal.ksyun.com/image_generate/image_process/production/202502/175ce462-5fe4-43bd-acea-be41483297a6.jpg?Expires=1771376912&amp;AWSAccessKeyId=AKLT9NSy7kh8TIS1UzNqLRY2&amp;Signature=kl7qCkYIpGBv%2FhcIUPxaZksQ5Ic%3D&quot;}*auto_ai_ai_*1739840897708_124.1_4d95a63b44ae-slide-13"/>
</p:tagLst>
</file>

<file path=ppt/tags/tag295.xml><?xml version="1.0" encoding="utf-8"?>
<p:tagLst xmlns:p="http://schemas.openxmlformats.org/presentationml/2006/main">
  <p:tag name="KSO_WM_BEAUTIFY_FLAG" val="#fgm#"/>
  <p:tag name="KSO_WM_DIAGRAM_GROUP_CODE" val="1"/>
  <p:tag name="KSO_WM_UNIT_INDEX" val="1_2_1"/>
  <p:tag name="KSO_WM_UNIT_TYPE" val="l_h_i"/>
</p:tagLst>
</file>

<file path=ppt/tags/tag296.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29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98.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29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FIGMA_LIMIT" val=""/>
  <p:tag name="KSO_WM_FIGMA_SLIDE_GROUP" val="2"/>
  <p:tag name="KSO_WM_SLIDE_TYPE" val="text"/>
  <p:tag name="KSO_WM_TEMPLATE_SUBCATEGORY" val="29"/>
</p:tagLst>
</file>

<file path=ppt/tags/tag301.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02.xml><?xml version="1.0" encoding="utf-8"?>
<p:tagLst xmlns:p="http://schemas.openxmlformats.org/presentationml/2006/main">
  <p:tag name="KSO_WM_BEAUTIFY_FLAG" val="#wm#"/>
  <p:tag name="KSO_WM_UNIT_INDEX" val="1"/>
  <p:tag name="KSO_WM_UNIT_TYPE" val="i"/>
</p:tagLst>
</file>

<file path=ppt/tags/tag303.xml><?xml version="1.0" encoding="utf-8"?>
<p:tagLst xmlns:p="http://schemas.openxmlformats.org/presentationml/2006/main">
  <p:tag name="KSO_WM_BEAUTIFY_FLAG" val="#fgm#"/>
  <p:tag name="KSO_WM_DIAGRAM_GROUP_CODE" val="1"/>
  <p:tag name="KSO_WM_UNIT_INDEX" val="1_1_1"/>
  <p:tag name="KSO_WM_UNIT_TYPE" val="l_h_i"/>
</p:tagLst>
</file>

<file path=ppt/tags/tag304.xml><?xml version="1.0" encoding="utf-8"?>
<p:tagLst xmlns:p="http://schemas.openxmlformats.org/presentationml/2006/main">
  <p:tag name="KSO_WM_BEAUTIFY_FLAG" val="#fgm#"/>
  <p:tag name="KSO_WM_DIAGRAM_GROUP_CODE" val="1"/>
  <p:tag name="KSO_WM_UNIT_INDEX" val="1_1_1"/>
  <p:tag name="KSO_WM_UNIT_TYPE" val="l_h_x"/>
</p:tagLst>
</file>

<file path=ppt/tags/tag305.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0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07.xml><?xml version="1.0" encoding="utf-8"?>
<p:tagLst xmlns:p="http://schemas.openxmlformats.org/presentationml/2006/main">
  <p:tag name="KSO_WM_BEAUTIFY_FLAG" val="#fgm#"/>
  <p:tag name="KSO_WM_DIAGRAM_GROUP_CODE" val="1"/>
  <p:tag name="KSO_WM_UNIT_INDEX" val="1_3_1"/>
  <p:tag name="KSO_WM_UNIT_TYPE" val="l_h_i"/>
</p:tagLst>
</file>

<file path=ppt/tags/tag308.xml><?xml version="1.0" encoding="utf-8"?>
<p:tagLst xmlns:p="http://schemas.openxmlformats.org/presentationml/2006/main">
  <p:tag name="KSO_WM_BEAUTIFY_FLAG" val="#fgm#"/>
  <p:tag name="KSO_WM_DIAGRAM_GROUP_CODE" val="1"/>
  <p:tag name="KSO_WM_UNIT_INDEX" val="1_3_1"/>
  <p:tag name="KSO_WM_UNIT_TYPE" val="l_h_x"/>
</p:tagLst>
</file>

<file path=ppt/tags/tag309.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11.xml><?xml version="1.0" encoding="utf-8"?>
<p:tagLst xmlns:p="http://schemas.openxmlformats.org/presentationml/2006/main">
  <p:tag name="KSO_WM_BEAUTIFY_FLAG" val="#fgm#"/>
  <p:tag name="KSO_WM_DIAGRAM_GROUP_CODE" val="1"/>
  <p:tag name="KSO_WM_UNIT_INDEX" val="1_2_1"/>
  <p:tag name="KSO_WM_UNIT_TYPE" val="l_h_i"/>
</p:tagLst>
</file>

<file path=ppt/tags/tag312.xml><?xml version="1.0" encoding="utf-8"?>
<p:tagLst xmlns:p="http://schemas.openxmlformats.org/presentationml/2006/main">
  <p:tag name="KSO_WM_BEAUTIFY_FLAG" val="#fgm#"/>
  <p:tag name="KSO_WM_DIAGRAM_GROUP_CODE" val="1"/>
  <p:tag name="KSO_WM_UNIT_INDEX" val="1_2_1"/>
  <p:tag name="KSO_WM_UNIT_TYPE" val="l_h_x"/>
</p:tagLst>
</file>

<file path=ppt/tags/tag313.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1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15.xml><?xml version="1.0" encoding="utf-8"?>
<p:tagLst xmlns:p="http://schemas.openxmlformats.org/presentationml/2006/main">
  <p:tag name="KSO_WM_BEAUTIFY_FLAG" val="#fgm#"/>
  <p:tag name="KSO_WM_DIAGRAM_GROUP_CODE" val="1"/>
  <p:tag name="KSO_WM_UNIT_INDEX" val="1_4_1"/>
  <p:tag name="KSO_WM_UNIT_TYPE" val="l_h_i"/>
</p:tagLst>
</file>

<file path=ppt/tags/tag316.xml><?xml version="1.0" encoding="utf-8"?>
<p:tagLst xmlns:p="http://schemas.openxmlformats.org/presentationml/2006/main">
  <p:tag name="KSO_WM_BEAUTIFY_FLAG" val="#fgm#"/>
  <p:tag name="KSO_WM_DIAGRAM_GROUP_CODE" val="1"/>
  <p:tag name="KSO_WM_UNIT_INDEX" val="1_4_1"/>
  <p:tag name="KSO_WM_UNIT_TYPE" val="l_h_x"/>
</p:tagLst>
</file>

<file path=ppt/tags/tag317.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18.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19.xml><?xml version="1.0" encoding="utf-8"?>
<p:tagLst xmlns:p="http://schemas.openxmlformats.org/presentationml/2006/main">
  <p:tag name="KSO_WM_FIGMA_LIMIT" val=""/>
  <p:tag name="KSO_WM_FIGMA_SLIDE_GROUP" val="39"/>
  <p:tag name="KSO_WM_SLIDE_TYPE" val="text"/>
  <p:tag name="KSO_WM_TEMPLATE_SUBCATEGORY" val="29"/>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wm#"/>
  <p:tag name="KSO_WM_UNIT_INDEX" val="1"/>
  <p:tag name="KSO_WM_UNIT_TYPE" val="i"/>
</p:tagLst>
</file>

<file path=ppt/tags/tag321.xml><?xml version="1.0" encoding="utf-8"?>
<p:tagLst xmlns:p="http://schemas.openxmlformats.org/presentationml/2006/main">
  <p:tag name="KSO_WM_BEAUTIFY_FLAG" val="#wm#"/>
  <p:tag name="KSO_WM_UNIT_INDEX" val="2"/>
  <p:tag name="KSO_WM_UNIT_TYPE" val="i"/>
</p:tagLst>
</file>

<file path=ppt/tags/tag322.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23.xml><?xml version="1.0" encoding="utf-8"?>
<p:tagLst xmlns:p="http://schemas.openxmlformats.org/presentationml/2006/main">
  <p:tag name="KSO_WM_BEAUTIFY_FLAG" val="#fgm#"/>
  <p:tag name="KSO_WM_DIAGRAM_GROUP_CODE" val="1"/>
  <p:tag name="KSO_WM_UNIT_INDEX" val="1_1_1"/>
  <p:tag name="KSO_WM_UNIT_TYPE" val="l_h_i"/>
</p:tagLst>
</file>

<file path=ppt/tags/tag324.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25.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2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27.xml><?xml version="1.0" encoding="utf-8"?>
<p:tagLst xmlns:p="http://schemas.openxmlformats.org/presentationml/2006/main">
  <p:tag name="KSO_WM_BEAUTIFY_FLAG" val="#fgm#"/>
  <p:tag name="KSO_WM_DIAGRAM_GROUP_CODE" val="1"/>
  <p:tag name="KSO_WM_UNIT_INDEX" val="1_2_1"/>
  <p:tag name="KSO_WM_UNIT_TYPE" val="l_h_i"/>
</p:tagLst>
</file>

<file path=ppt/tags/tag328.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Lst>
</file>

<file path=ppt/tags/tag32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31.xml><?xml version="1.0" encoding="utf-8"?>
<p:tagLst xmlns:p="http://schemas.openxmlformats.org/presentationml/2006/main">
  <p:tag name="KSO_WM_BEAUTIFY_FLAG" val="#fgm#"/>
  <p:tag name="KSO_WM_DIAGRAM_GROUP_CODE" val="1"/>
  <p:tag name="KSO_WM_UNIT_INDEX" val="1_3_1"/>
  <p:tag name="KSO_WM_UNIT_TYPE" val="l_h_i"/>
</p:tagLst>
</file>

<file path=ppt/tags/tag332.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Lst>
</file>

<file path=ppt/tags/tag333.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3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35.xml><?xml version="1.0" encoding="utf-8"?>
<p:tagLst xmlns:p="http://schemas.openxmlformats.org/presentationml/2006/main">
  <p:tag name="KSO_WM_FIGMA_LIMIT" val=""/>
  <p:tag name="KSO_WM_FIGMA_SLIDE_GROUP" val="49"/>
  <p:tag name="KSO_WM_SLIDE_TYPE" val="text"/>
  <p:tag name="KSO_WM_TEMPLATE_SUBCATEGORY" val="29"/>
</p:tagLst>
</file>

<file path=ppt/tags/tag336.xml><?xml version="1.0" encoding="utf-8"?>
<p:tagLst xmlns:p="http://schemas.openxmlformats.org/presentationml/2006/main">
  <p:tag name="KSO_WM_BEAUTIFY_FLAG" val="#wm#"/>
  <p:tag name="KSO_WM_UNIT_INDEX" val="1"/>
  <p:tag name="KSO_WM_UNIT_TYPE" val="a"/>
</p:tagLst>
</file>

<file path=ppt/tags/tag337.xml><?xml version="1.0" encoding="utf-8"?>
<p:tagLst xmlns:p="http://schemas.openxmlformats.org/presentationml/2006/main">
  <p:tag name="KSO_WM_BEAUTIFY_FLAG" val="#wm#"/>
  <p:tag name="KSO_WM_UNIT_INDEX" val="1"/>
  <p:tag name="KSO_WM_UNIT_TYPE" val="e"/>
</p:tagLst>
</file>

<file path=ppt/tags/tag338.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339.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INDEX" val="1"/>
  <p:tag name="KSO_WM_UNIT_TYPE" val="i"/>
</p:tagLst>
</file>

<file path=ppt/tags/tag341.xml><?xml version="1.0" encoding="utf-8"?>
<p:tagLst xmlns:p="http://schemas.openxmlformats.org/presentationml/2006/main">
  <p:tag name="KSO_WM_BEAUTIFY_FLAG" val="#wm#"/>
  <p:tag name="KSO_WM_UNIT_INDEX" val="2"/>
  <p:tag name="KSO_WM_UNIT_TYPE" val="i"/>
</p:tagLst>
</file>

<file path=ppt/tags/tag34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06e3ac06-c150-47f2-acf6-76f54abf6805.jpg?Expires=1771376913&amp;AWSAccessKeyId=AKLT9NSy7kh8TIS1UzNqLRY2&amp;Signature=HsMdXCacC0LaLAEUnrPcrbvJwKM%3D&quot;}*auto_ai_ai_*1739840897708_124.1_4d95a63b44ae-slide-17"/>
</p:tagLst>
</file>

<file path=ppt/tags/tag343.xml><?xml version="1.0" encoding="utf-8"?>
<p:tagLst xmlns:p="http://schemas.openxmlformats.org/presentationml/2006/main">
  <p:tag name="KSO_WM_BEAUTIFY_FLAG" val="#fgm#"/>
  <p:tag name="KSO_WM_DIAGRAM_GROUP_CODE" val="1"/>
  <p:tag name="KSO_WM_UNIT_INDEX" val="1_1_1"/>
  <p:tag name="KSO_WM_UNIT_TYPE" val="l_h_i"/>
</p:tagLst>
</file>

<file path=ppt/tags/tag344.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41N1618162263&quot;}*auto_galley_ai_*1739840897708_124.1_4d95a63b44ae-slide-17"/>
</p:tagLst>
</file>

<file path=ppt/tags/tag345.xml><?xml version="1.0" encoding="utf-8"?>
<p:tagLst xmlns:p="http://schemas.openxmlformats.org/presentationml/2006/main">
  <p:tag name="KSO_WM_BEAUTIFY_FLAG" val="#fgm#"/>
  <p:tag name="KSO_WM_DIAGRAM_GROUP_CODE" val="1"/>
  <p:tag name="KSO_WM_UNIT_INDEX" val="1_2_1"/>
  <p:tag name="KSO_WM_UNIT_TYPE" val="l_h_i"/>
</p:tagLst>
</file>

<file path=ppt/tags/tag346.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34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48.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34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FIGMA_LIMIT" val=""/>
  <p:tag name="KSO_WM_FIGMA_SLIDE_GROUP" val="38"/>
  <p:tag name="KSO_WM_SLIDE_TYPE" val="text"/>
  <p:tag name="KSO_WM_TEMPLATE_SUBCATEGORY" val="29"/>
</p:tagLst>
</file>

<file path=ppt/tags/tag351.xml><?xml version="1.0" encoding="utf-8"?>
<p:tagLst xmlns:p="http://schemas.openxmlformats.org/presentationml/2006/main">
  <p:tag name="KSO_WM_BEAUTIFY_FLAG" val="#wm#"/>
  <p:tag name="KSO_WM_UNIT_INDEX" val="1"/>
  <p:tag name="KSO_WM_UNIT_TYPE" val="i"/>
</p:tagLst>
</file>

<file path=ppt/tags/tag352.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53.xml><?xml version="1.0" encoding="utf-8"?>
<p:tagLst xmlns:p="http://schemas.openxmlformats.org/presentationml/2006/main">
  <p:tag name="KSO_WM_BEAUTIFY_FLAG" val="#wm#"/>
  <p:tag name="KSO_WM_UNIT_INDEX" val="2"/>
  <p:tag name="KSO_WM_UNIT_TYPE" val="i"/>
</p:tagLst>
</file>

<file path=ppt/tags/tag354.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566750990&quot;}*auto_galley_ai_*1739840897708_124.1_4d95a63b44ae-slide-18"/>
</p:tagLst>
</file>

<file path=ppt/tags/tag355.xml><?xml version="1.0" encoding="utf-8"?>
<p:tagLst xmlns:p="http://schemas.openxmlformats.org/presentationml/2006/main">
  <p:tag name="KSO_WM_BEAUTIFY_FLAG" val="#wm#"/>
  <p:tag name="KSO_WM_UNIT_INDEX" val="3"/>
  <p:tag name="KSO_WM_UNIT_TYPE" val="i"/>
</p:tagLst>
</file>

<file path=ppt/tags/tag356.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5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58.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5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6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62.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363.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64.xml><?xml version="1.0" encoding="utf-8"?>
<p:tagLst xmlns:p="http://schemas.openxmlformats.org/presentationml/2006/main">
  <p:tag name="KSO_WM_FIGMA_LIMIT" val=""/>
  <p:tag name="KSO_WM_FIGMA_SLIDE_GROUP" val="60"/>
  <p:tag name="KSO_WM_SLIDE_TYPE" val="text"/>
  <p:tag name="KSO_WM_TEMPLATE_SUBCATEGORY" val="29"/>
</p:tagLst>
</file>

<file path=ppt/tags/tag365.xml><?xml version="1.0" encoding="utf-8"?>
<p:tagLst xmlns:p="http://schemas.openxmlformats.org/presentationml/2006/main">
  <p:tag name="KSO_WM_BEAUTIFY_FLAG" val="#wm#"/>
  <p:tag name="KSO_WM_UNIT_INDEX" val="1"/>
  <p:tag name="KSO_WM_UNIT_TYPE" val="i"/>
</p:tagLst>
</file>

<file path=ppt/tags/tag366.xml><?xml version="1.0" encoding="utf-8"?>
<p:tagLst xmlns:p="http://schemas.openxmlformats.org/presentationml/2006/main">
  <p:tag name="KSO_WM_BEAUTIFY_FLAG" val="#wm#"/>
  <p:tag name="KSO_WM_UNIT_INDEX" val="2"/>
  <p:tag name="KSO_WM_UNIT_TYPE" val="i"/>
</p:tagLst>
</file>

<file path=ppt/tags/tag367.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68.xml><?xml version="1.0" encoding="utf-8"?>
<p:tagLst xmlns:p="http://schemas.openxmlformats.org/presentationml/2006/main">
  <p:tag name="KSO_WM_BEAUTIFY_FLAG" val="#fgm#"/>
  <p:tag name="KSO_WM_DIAGRAM_GROUP_CODE" val="1"/>
  <p:tag name="KSO_WM_UNIT_INDEX" val="1_1_1"/>
  <p:tag name="KSO_WM_UNIT_TYPE" val="l_h_i"/>
</p:tagLst>
</file>

<file path=ppt/tags/tag369.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302764576&quot;}*auto_galley_ai_*1739840897708_124.1_4d95a63b44ae-slide-19"/>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fgm#"/>
  <p:tag name="KSO_WM_DIAGRAM_GROUP_CODE" val="1"/>
  <p:tag name="KSO_WM_UNIT_INDEX" val="1_2_1"/>
  <p:tag name="KSO_WM_UNIT_TYPE" val="l_h_i"/>
</p:tagLst>
</file>

<file path=ppt/tags/tag371.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41N623952642&quot;}*auto_galley_ai_*1739840897708_124.1_4d95a63b44ae-slide-19"/>
</p:tagLst>
</file>

<file path=ppt/tags/tag372.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7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74.xml><?xml version="1.0" encoding="utf-8"?>
<p:tagLst xmlns:p="http://schemas.openxmlformats.org/presentationml/2006/main">
  <p:tag name="KSO_WM_BEAUTIFY_FLAG" val="#fgm#"/>
  <p:tag name="KSO_WM_DIAGRAM_GROUP_CODE" val="1"/>
  <p:tag name="KSO_WM_UNIT_INDEX" val="1_3_1"/>
  <p:tag name="KSO_WM_UNIT_TYPE" val="l_h_i"/>
</p:tagLst>
</file>

<file path=ppt/tags/tag375.xml><?xml version="1.0" encoding="utf-8"?>
<p:tagLst xmlns:p="http://schemas.openxmlformats.org/presentationml/2006/main">
  <p:tag name="KSO_WM_BEAUTIFY_FLAG" val="#fgm#"/>
  <p:tag name="KSO_WM_DIAGRAM_GROUP_CODE" val="1"/>
  <p:tag name="KSO_WM_UNIT_INDEX" val="1_3_1"/>
  <p:tag name="KSO_WM_UNIT_TYPE" val="l_h_d"/>
  <p:tag name="MH_PIC_SOURCE_TYPE" val="generate_slide_ai*{&quot;ai_type&quot;:&quot;generate_ppt&quot;,&quot;id&quot;:&quot;VCG41N1135847158&quot;}*auto_galley_ai_*1739840897708_124.1_4d95a63b44ae-slide-19"/>
</p:tagLst>
</file>

<file path=ppt/tags/tag37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7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78.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7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FIGMA_LIMIT" val=""/>
  <p:tag name="KSO_WM_FIGMA_SLIDE_GROUP" val="48"/>
  <p:tag name="KSO_WM_SLIDE_TYPE" val="text"/>
  <p:tag name="KSO_WM_TEMPLATE_SUBCATEGORY" val="29"/>
</p:tagLst>
</file>

<file path=ppt/tags/tag381.xml><?xml version="1.0" encoding="utf-8"?>
<p:tagLst xmlns:p="http://schemas.openxmlformats.org/presentationml/2006/main">
  <p:tag name="KSO_WM_BEAUTIFY_FLAG" val="#wm#"/>
  <p:tag name="KSO_WM_UNIT_INDEX" val="1"/>
  <p:tag name="KSO_WM_UNIT_TYPE" val="i"/>
</p:tagLst>
</file>

<file path=ppt/tags/tag382.xml><?xml version="1.0" encoding="utf-8"?>
<p:tagLst xmlns:p="http://schemas.openxmlformats.org/presentationml/2006/main">
  <p:tag name="KSO_WM_BEAUTIFY_FLAG" val="#wm#"/>
  <p:tag name="KSO_WM_UNIT_INDEX" val="2"/>
  <p:tag name="KSO_WM_UNIT_TYPE" val="i"/>
</p:tagLst>
</file>

<file path=ppt/tags/tag383.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d736ed79-2223-467f-ae99-0f4fb7721d47.jpg?Expires=1771376913&amp;AWSAccessKeyId=AKLT9NSy7kh8TIS1UzNqLRY2&amp;Signature=%2FP6J8UMBH1wfTCl7e%2FuewZScl1o%3D&quot;}*auto_ai_ai_*1739840897708_124.1_4d95a63b44ae-slide-20"/>
</p:tagLst>
</file>

<file path=ppt/tags/tag384.xml><?xml version="1.0" encoding="utf-8"?>
<p:tagLst xmlns:p="http://schemas.openxmlformats.org/presentationml/2006/main">
  <p:tag name="KSO_WM_BEAUTIFY_FLAG" val="#fgm#"/>
  <p:tag name="KSO_WM_DIAGRAM_GROUP_CODE" val="1"/>
  <p:tag name="KSO_WM_UNIT_INDEX" val="1_3_1"/>
  <p:tag name="KSO_WM_UNIT_TYPE" val="l_h_d"/>
  <p:tag name="MH_PIC_SOURCE_TYPE" val="generate_slide_ai*{&quot;ai_type&quot;:&quot;generate_ppt&quot;,&quot;id&quot;:&quot;http://zh-ai-group.ks3-cn-beijing-internal.ksyun.com/image_generate/image_process/production/202502/166e8e66-11b4-4537-9c01-2dc22086f2e3.jpg?Expires=1771376914&amp;AWSAccessKeyId=AKLT9NSy7kh8TIS1UzNqLRY2&amp;Signature=CueGDZj%2BUaJNhDau9rjzWwro9Qw%3D&quot;}*auto_ai_ai_*1739840897708_124.1_4d95a63b44ae-slide-20"/>
</p:tagLst>
</file>

<file path=ppt/tags/tag385.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8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87.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http://zh-ai-group.ks3-cn-beijing-internal.ksyun.com/image_generate/image_process/production/202502/6d3db8e7-3f42-4d41-a1cb-36b6aed73565.jpg?Expires=1771376913&amp;AWSAccessKeyId=AKLT9NSy7kh8TIS1UzNqLRY2&amp;Signature=mX%2Bt12KeezS8QDKpgMXR8iEzFZQ%3D&quot;}*auto_ai_ai_*1739840897708_124.1_4d95a63b44ae-slide-20"/>
</p:tagLst>
</file>

<file path=ppt/tags/tag388.xml><?xml version="1.0" encoding="utf-8"?>
<p:tagLst xmlns:p="http://schemas.openxmlformats.org/presentationml/2006/main">
  <p:tag name="KSO_WM_BEAUTIFY_FLAG" val="#fgm#"/>
  <p:tag name="KSO_WM_DIAGRAM_GROUP_CODE" val="1"/>
  <p:tag name="KSO_WM_UNIT_INDEX" val="1_4_1"/>
  <p:tag name="KSO_WM_UNIT_TYPE" val="l_h_d"/>
  <p:tag name="MH_PIC_SOURCE_TYPE" val="generate_slide_ai*{&quot;ai_type&quot;:&quot;generate_ppt&quot;,&quot;id&quot;:&quot;http://zh-ai-group.ks3-cn-beijing-internal.ksyun.com/image_generate/image_process/production/202502/cb91091d-ebce-445a-be90-3f705ab9fcb5.jpg?Expires=1771376913&amp;AWSAccessKeyId=AKLT9NSy7kh8TIS1UzNqLRY2&amp;Signature=Rv%2BAMlAV3p4T%2FbOsjLa5tWXJrq8%3D&quot;}*auto_ai_ai_*1739840897708_124.1_4d95a63b44ae-slide-20"/>
</p:tagLst>
</file>

<file path=ppt/tags/tag389.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9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9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93.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94.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95.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396.xml><?xml version="1.0" encoding="utf-8"?>
<p:tagLst xmlns:p="http://schemas.openxmlformats.org/presentationml/2006/main">
  <p:tag name="KSO_WM_FIGMA_LIMIT" val=""/>
  <p:tag name="KSO_WM_FIGMA_SLIDE_GROUP" val="34"/>
  <p:tag name="KSO_WM_SLIDE_TYPE" val="text"/>
  <p:tag name="KSO_WM_TEMPLATE_SUBCATEGORY" val="29"/>
</p:tagLst>
</file>

<file path=ppt/tags/tag397.xml><?xml version="1.0" encoding="utf-8"?>
<p:tagLst xmlns:p="http://schemas.openxmlformats.org/presentationml/2006/main">
  <p:tag name="KSO_WM_BEAUTIFY_FLAG" val="#wm#"/>
  <p:tag name="KSO_WM_UNIT_INDEX" val="1"/>
  <p:tag name="KSO_WM_UNIT_TYPE" val="a"/>
</p:tagLst>
</file>

<file path=ppt/tags/tag398.xml><?xml version="1.0" encoding="utf-8"?>
<p:tagLst xmlns:p="http://schemas.openxmlformats.org/presentationml/2006/main">
  <p:tag name="KSO_WM_BEAUTIFY_FLAG" val="#wm#"/>
  <p:tag name="KSO_WM_UNIT_INDEX" val="1"/>
  <p:tag name="KSO_WM_UNIT_TYPE" val="e"/>
</p:tagLst>
</file>

<file path=ppt/tags/tag399.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01.xml><?xml version="1.0" encoding="utf-8"?>
<p:tagLst xmlns:p="http://schemas.openxmlformats.org/presentationml/2006/main">
  <p:tag name="KSO_WM_BEAUTIFY_FLAG" val="#wm#"/>
  <p:tag name="KSO_WM_UNIT_INDEX" val="1"/>
  <p:tag name="KSO_WM_UNIT_TYPE" val="i"/>
</p:tagLst>
</file>

<file path=ppt/tags/tag402.xml><?xml version="1.0" encoding="utf-8"?>
<p:tagLst xmlns:p="http://schemas.openxmlformats.org/presentationml/2006/main">
  <p:tag name="KSO_WM_BEAUTIFY_FLAG" val="#fgm#"/>
  <p:tag name="KSO_WM_DIAGRAM_GROUP_CODE" val="1"/>
  <p:tag name="KSO_WM_UNIT_INDEX" val="1_1_1"/>
  <p:tag name="KSO_WM_UNIT_TYPE" val="l_h_i"/>
</p:tagLst>
</file>

<file path=ppt/tags/tag403.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40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05.xml><?xml version="1.0" encoding="utf-8"?>
<p:tagLst xmlns:p="http://schemas.openxmlformats.org/presentationml/2006/main">
  <p:tag name="KSO_WM_BEAUTIFY_FLAG" val="#fgm#"/>
  <p:tag name="KSO_WM_DIAGRAM_GROUP_CODE" val="1"/>
  <p:tag name="KSO_WM_UNIT_INDEX" val="1_2_1"/>
  <p:tag name="KSO_WM_UNIT_TYPE" val="l_h_i"/>
</p:tagLst>
</file>

<file path=ppt/tags/tag40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40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08.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http://zh-ai-group.ks3-cn-beijing-internal.ksyun.com/image_generate/image_process/production/202502/12588e98-cb84-4dc6-96ac-652e1fa619ff.jpg?Expires=1771376914&amp;AWSAccessKeyId=AKLT9NSy7kh8TIS1UzNqLRY2&amp;Signature=PCIVDDgZBuHGj1NGFdU6fkiblGA%3D&quot;}*auto_ai_ai_*1739840897708_124.1_4d95a63b44ae-slide-22"/>
</p:tagLst>
</file>

<file path=ppt/tags/tag409.xml><?xml version="1.0" encoding="utf-8"?>
<p:tagLst xmlns:p="http://schemas.openxmlformats.org/presentationml/2006/main">
  <p:tag name="KSO_WM_FIGMA_LIMIT" val=""/>
  <p:tag name="KSO_WM_FIGMA_SLIDE_GROUP" val="62"/>
  <p:tag name="KSO_WM_SLIDE_TYPE" val="text"/>
  <p:tag name="KSO_WM_TEMPLATE_SUBCATEGORY" val="2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UNIT_INDEX" val="1"/>
  <p:tag name="KSO_WM_UNIT_TYPE" val="i"/>
</p:tagLst>
</file>

<file path=ppt/tags/tag411.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1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493867781&quot;}*auto_galley_ai_*1739840897708_124.1_4d95a63b44ae-slide-23"/>
</p:tagLst>
</file>

<file path=ppt/tags/tag413.xml><?xml version="1.0" encoding="utf-8"?>
<p:tagLst xmlns:p="http://schemas.openxmlformats.org/presentationml/2006/main">
  <p:tag name="KSO_WM_BEAUTIFY_FLAG" val="#fgm#"/>
  <p:tag name="KSO_WM_DIAGRAM_GROUP_CODE" val="1"/>
  <p:tag name="KSO_WM_UNIT_INDEX" val="1_1_1"/>
  <p:tag name="KSO_WM_UNIT_TYPE" val="l_h_i"/>
</p:tagLst>
</file>

<file path=ppt/tags/tag414.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41N1493867792&quot;}*auto_galley_ai_*1739840897708_124.1_4d95a63b44ae-slide-23"/>
</p:tagLst>
</file>

<file path=ppt/tags/tag415.xml><?xml version="1.0" encoding="utf-8"?>
<p:tagLst xmlns:p="http://schemas.openxmlformats.org/presentationml/2006/main">
  <p:tag name="KSO_WM_BEAUTIFY_FLAG" val="#fgm#"/>
  <p:tag name="KSO_WM_DIAGRAM_GROUP_CODE" val="1"/>
  <p:tag name="KSO_WM_UNIT_INDEX" val="1_2_1"/>
  <p:tag name="KSO_WM_UNIT_TYPE" val="l_h_i"/>
</p:tagLst>
</file>

<file path=ppt/tags/tag416.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41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18.xml><?xml version="1.0" encoding="utf-8"?>
<p:tagLst xmlns:p="http://schemas.openxmlformats.org/presentationml/2006/main">
  <p:tag name="KSO_WM_BEAUTIFY_FLAG" val="#fgm#"/>
  <p:tag name="KSO_WM_DIAGRAM_GROUP_CODE" val="1"/>
  <p:tag name="KSO_WM_UNIT_INDEX" val="1_3_1"/>
  <p:tag name="KSO_WM_UNIT_TYPE" val="l_h_d"/>
  <p:tag name="MH_PIC_SOURCE_TYPE" val="generate_slide_ai*{&quot;ai_type&quot;:&quot;generate_ppt&quot;,&quot;id&quot;:&quot;VCG41N1645581101&quot;}*auto_galley_ai_*1739840897708_124.1_4d95a63b44ae-slide-23"/>
</p:tagLst>
</file>

<file path=ppt/tags/tag419.xml><?xml version="1.0" encoding="utf-8"?>
<p:tagLst xmlns:p="http://schemas.openxmlformats.org/presentationml/2006/main">
  <p:tag name="KSO_WM_BEAUTIFY_FLAG" val="#fgm#"/>
  <p:tag name="KSO_WM_DIAGRAM_GROUP_CODE" val="1"/>
  <p:tag name="KSO_WM_UNIT_INDEX" val="1_3_1"/>
  <p:tag name="KSO_WM_UNIT_TYPE" val="l_h_i"/>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42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22.xml><?xml version="1.0" encoding="utf-8"?>
<p:tagLst xmlns:p="http://schemas.openxmlformats.org/presentationml/2006/main">
  <p:tag name="KSO_WM_BEAUTIFY_FLAG" val="#fgm#"/>
  <p:tag name="KSO_WM_DIAGRAM_GROUP_CODE" val="1"/>
  <p:tag name="KSO_WM_UNIT_INDEX" val="1_3_1"/>
  <p:tag name="KSO_WM_UNIT_PRESET_TEXT" val="单击此处添加项标题内容"/>
  <p:tag name="KSO_WM_UNIT_TEXT_TYPE" val="1"/>
  <p:tag name="KSO_WM_UNIT_TYPE" val="l_h_a"/>
</p:tagLst>
</file>

<file path=ppt/tags/tag42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24.xml><?xml version="1.0" encoding="utf-8"?>
<p:tagLst xmlns:p="http://schemas.openxmlformats.org/presentationml/2006/main">
  <p:tag name="KSO_WM_FIGMA_LIMIT" val=""/>
  <p:tag name="KSO_WM_FIGMA_SLIDE_GROUP" val="57"/>
  <p:tag name="KSO_WM_SLIDE_TYPE" val="text"/>
  <p:tag name="KSO_WM_TEMPLATE_SUBCATEGORY" val="29"/>
</p:tagLst>
</file>

<file path=ppt/tags/tag425.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26.xml><?xml version="1.0" encoding="utf-8"?>
<p:tagLst xmlns:p="http://schemas.openxmlformats.org/presentationml/2006/main">
  <p:tag name="KSO_WM_BEAUTIFY_FLAG" val="#wm#"/>
  <p:tag name="KSO_WM_UNIT_INDEX" val="1"/>
  <p:tag name="KSO_WM_UNIT_TYPE" val="i"/>
</p:tagLst>
</file>

<file path=ppt/tags/tag42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28.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2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31.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312684241&quot;}*auto_galley_ai_*1739840897708_124.1_4d95a63b44ae-slide-24"/>
</p:tagLst>
</file>

<file path=ppt/tags/tag432.xml><?xml version="1.0" encoding="utf-8"?>
<p:tagLst xmlns:p="http://schemas.openxmlformats.org/presentationml/2006/main">
  <p:tag name="KSO_WM_FIGMA_LIMIT" val=""/>
  <p:tag name="KSO_WM_FIGMA_SLIDE_GROUP" val="61"/>
  <p:tag name="KSO_WM_SLIDE_TYPE" val="text"/>
  <p:tag name="KSO_WM_TEMPLATE_SUBCATEGORY" val="29"/>
</p:tagLst>
</file>

<file path=ppt/tags/tag433.xml><?xml version="1.0" encoding="utf-8"?>
<p:tagLst xmlns:p="http://schemas.openxmlformats.org/presentationml/2006/main">
  <p:tag name="KSO_WM_BEAUTIFY_FLAG" val="#wm#"/>
  <p:tag name="KSO_WM_UNIT_INDEX" val="1"/>
  <p:tag name="KSO_WM_UNIT_TYPE" val="a"/>
</p:tagLst>
</file>

<file path=ppt/tags/tag434.xml><?xml version="1.0" encoding="utf-8"?>
<p:tagLst xmlns:p="http://schemas.openxmlformats.org/presentationml/2006/main">
  <p:tag name="KSO_WM_BEAUTIFY_FLAG" val="#wm#"/>
  <p:tag name="KSO_WM_UNIT_INDEX" val="1"/>
  <p:tag name="KSO_WM_UNIT_TYPE" val="e"/>
</p:tagLst>
</file>

<file path=ppt/tags/tag435.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436.xml><?xml version="1.0" encoding="utf-8"?>
<p:tagLst xmlns:p="http://schemas.openxmlformats.org/presentationml/2006/main">
  <p:tag name="KSO_WM_BEAUTIFY_FLAG" val="#wm#"/>
  <p:tag name="KSO_WM_UNIT_INDEX" val="1"/>
  <p:tag name="KSO_WM_UNIT_TYPE" val="i"/>
</p:tagLst>
</file>

<file path=ppt/tags/tag437.xml><?xml version="1.0" encoding="utf-8"?>
<p:tagLst xmlns:p="http://schemas.openxmlformats.org/presentationml/2006/main">
  <p:tag name="KSO_WM_BEAUTIFY_FLAG" val="#wm#"/>
  <p:tag name="KSO_WM_UNIT_INDEX" val="2"/>
  <p:tag name="KSO_WM_UNIT_TYPE" val="i"/>
</p:tagLst>
</file>

<file path=ppt/tags/tag438.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Lst>
</file>

<file path=ppt/tags/tag439.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41.xml><?xml version="1.0" encoding="utf-8"?>
<p:tagLst xmlns:p="http://schemas.openxmlformats.org/presentationml/2006/main">
  <p:tag name="KSO_WM_BEAUTIFY_FLAG" val="#fgm#"/>
  <p:tag name="KSO_WM_DIAGRAM_GROUP_CODE" val="1"/>
  <p:tag name="KSO_WM_UNIT_INDEX" val="1_3_1"/>
  <p:tag name="KSO_WM_UNIT_SUBTYPE" val="d"/>
  <p:tag name="KSO_WM_UNIT_TYPE" val="l_h_i"/>
</p:tagLst>
</file>

<file path=ppt/tags/tag442.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44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44.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Lst>
</file>

<file path=ppt/tags/tag445.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44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47.xml><?xml version="1.0" encoding="utf-8"?>
<p:tagLst xmlns:p="http://schemas.openxmlformats.org/presentationml/2006/main">
  <p:tag name="KSO_WM_BEAUTIFY_FLAG" val="#fgm#"/>
  <p:tag name="KSO_WM_DIAGRAM_GROUP_CODE" val="1"/>
  <p:tag name="KSO_WM_UNIT_INDEX" val="1_4_1"/>
  <p:tag name="KSO_WM_UNIT_SUBTYPE" val="d"/>
  <p:tag name="KSO_WM_UNIT_TYPE" val="l_h_i"/>
</p:tagLst>
</file>

<file path=ppt/tags/tag448.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449.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51.xml><?xml version="1.0" encoding="utf-8"?>
<p:tagLst xmlns:p="http://schemas.openxmlformats.org/presentationml/2006/main">
  <p:tag name="KSO_WM_FIGMA_LIMIT" val=""/>
  <p:tag name="KSO_WM_FIGMA_SLIDE_GROUP" val="35"/>
  <p:tag name="KSO_WM_SLIDE_TYPE" val="text"/>
  <p:tag name="KSO_WM_TEMPLATE_SUBCATEGORY" val="29"/>
</p:tagLst>
</file>

<file path=ppt/tags/tag452.xml><?xml version="1.0" encoding="utf-8"?>
<p:tagLst xmlns:p="http://schemas.openxmlformats.org/presentationml/2006/main">
  <p:tag name="KSO_WM_BEAUTIFY_FLAG" val="#wm#"/>
  <p:tag name="KSO_WM_UNIT_INDEX" val="1"/>
  <p:tag name="KSO_WM_UNIT_TYPE" val="i"/>
</p:tagLst>
</file>

<file path=ppt/tags/tag453.xml><?xml version="1.0" encoding="utf-8"?>
<p:tagLst xmlns:p="http://schemas.openxmlformats.org/presentationml/2006/main">
  <p:tag name="KSO_WM_BEAUTIFY_FLAG" val="#wm#"/>
  <p:tag name="KSO_WM_UNIT_INDEX" val="2"/>
  <p:tag name="KSO_WM_UNIT_TYPE" val="i"/>
</p:tagLst>
</file>

<file path=ppt/tags/tag454.xml><?xml version="1.0" encoding="utf-8"?>
<p:tagLst xmlns:p="http://schemas.openxmlformats.org/presentationml/2006/main">
  <p:tag name="KSO_WM_BEAUTIFY_FLAG" val="#wm#"/>
  <p:tag name="KSO_WM_UNIT_INDEX" val="3"/>
  <p:tag name="KSO_WM_UNIT_TYPE" val="i"/>
</p:tagLst>
</file>

<file path=ppt/tags/tag455.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http://zh-ai-group.ks3-cn-beijing-internal.ksyun.com/image_generate/image_process/production/202502/cc388b17-af45-43e0-8ce2-30953aa7acdf.jpg?Expires=1771376924&amp;AWSAccessKeyId=AKLT9NSy7kh8TIS1UzNqLRY2&amp;Signature=7cws9qWlzPbbZVGUgklhcMx5I0w%3D&quot;}*auto_ai_ai_*1739840897708_124.1_4d95a63b44ae-slide-27"/>
</p:tagLst>
</file>

<file path=ppt/tags/tag456.xml><?xml version="1.0" encoding="utf-8"?>
<p:tagLst xmlns:p="http://schemas.openxmlformats.org/presentationml/2006/main">
  <p:tag name="KSO_WM_BEAUTIFY_FLAG" val="#fgm#"/>
  <p:tag name="KSO_WM_DIAGRAM_GROUP_CODE" val="1"/>
  <p:tag name="KSO_WM_UNIT_INDEX" val="1_1_1"/>
  <p:tag name="KSO_WM_UNIT_TYPE" val="l_h_i"/>
</p:tagLst>
</file>

<file path=ppt/tags/tag457.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http://zh-ai-group.ks3-cn-beijing-internal.ksyun.com/image_generate/image_process/production/202502/9ed377ec-5001-43ba-9a18-7a2f5a897c10.jpg?Expires=1771376923&amp;AWSAccessKeyId=AKLT9NSy7kh8TIS1UzNqLRY2&amp;Signature=yy2OgMXcZ4udMKUEcyK1Y764iW4%3D&quot;}*auto_ai_ai_*1739840897708_124.1_4d95a63b44ae-slide-27"/>
</p:tagLst>
</file>

<file path=ppt/tags/tag458.xml><?xml version="1.0" encoding="utf-8"?>
<p:tagLst xmlns:p="http://schemas.openxmlformats.org/presentationml/2006/main">
  <p:tag name="KSO_WM_BEAUTIFY_FLAG" val="#fgm#"/>
  <p:tag name="KSO_WM_DIAGRAM_GROUP_CODE" val="1"/>
  <p:tag name="KSO_WM_UNIT_INDEX" val="1_2_1"/>
  <p:tag name="KSO_WM_UNIT_TYPE" val="l_h_i"/>
</p:tagLst>
</file>

<file path=ppt/tags/tag459.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6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6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63.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64.xml><?xml version="1.0" encoding="utf-8"?>
<p:tagLst xmlns:p="http://schemas.openxmlformats.org/presentationml/2006/main">
  <p:tag name="KSO_WM_FIGMA_LIMIT" val=""/>
  <p:tag name="KSO_WM_FIGMA_SLIDE_GROUP" val="53"/>
  <p:tag name="KSO_WM_SLIDE_TYPE" val="text"/>
  <p:tag name="KSO_WM_TEMPLATE_SUBCATEGORY" val="29"/>
</p:tagLst>
</file>

<file path=ppt/tags/tag465.xml><?xml version="1.0" encoding="utf-8"?>
<p:tagLst xmlns:p="http://schemas.openxmlformats.org/presentationml/2006/main">
  <p:tag name="KSO_WM_BEAUTIFY_FLAG" val="#wm#"/>
  <p:tag name="KSO_WM_UNIT_INDEX" val="1"/>
  <p:tag name="KSO_WM_UNIT_TYPE" val="i"/>
</p:tagLst>
</file>

<file path=ppt/tags/tag466.xml><?xml version="1.0" encoding="utf-8"?>
<p:tagLst xmlns:p="http://schemas.openxmlformats.org/presentationml/2006/main">
  <p:tag name="KSO_WM_BEAUTIFY_FLAG" val="#wm#"/>
  <p:tag name="KSO_WM_UNIT_INDEX" val="2"/>
  <p:tag name="KSO_WM_UNIT_TYPE" val="i"/>
</p:tagLst>
</file>

<file path=ppt/tags/tag467.xml><?xml version="1.0" encoding="utf-8"?>
<p:tagLst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468.xml><?xml version="1.0" encoding="utf-8"?>
<p:tagLst xmlns:p="http://schemas.openxmlformats.org/presentationml/2006/main">
  <p:tag name="KSO_WM_BEAUTIFY_FLAG" val="#wm#"/>
  <p:tag name="KSO_WM_UNIT_INDEX" val="3"/>
  <p:tag name="KSO_WM_UNIT_TYPE" val="i"/>
</p:tagLst>
</file>

<file path=ppt/tags/tag469.xml><?xml version="1.0" encoding="utf-8"?>
<p:tagLst xmlns:p="http://schemas.openxmlformats.org/presentationml/2006/main">
  <p:tag name="KSO_WM_BEAUTIFY_FLAG" val="#fgm#"/>
  <p:tag name="KSO_WM_DIAGRAM_GROUP_CODE" val="1"/>
  <p:tag name="KSO_WM_UNIT_INDEX" val="1_1_1"/>
  <p:tag name="KSO_WM_UNIT_TYPE" val="l_h_i"/>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47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47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73.xml><?xml version="1.0" encoding="utf-8"?>
<p:tagLst xmlns:p="http://schemas.openxmlformats.org/presentationml/2006/main">
  <p:tag name="KSO_WM_BEAUTIFY_FLAG" val="#fgm#"/>
  <p:tag name="KSO_WM_DIAGRAM_GROUP_CODE" val="1"/>
  <p:tag name="KSO_WM_UNIT_INDEX" val="1_2_1"/>
  <p:tag name="KSO_WM_UNIT_TYPE" val="l_h_i"/>
</p:tagLst>
</file>

<file path=ppt/tags/tag474.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Lst>
</file>

<file path=ppt/tags/tag475.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47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77.xml><?xml version="1.0" encoding="utf-8"?>
<p:tagLst xmlns:p="http://schemas.openxmlformats.org/presentationml/2006/main">
  <p:tag name="KSO_WM_BEAUTIFY_FLAG" val="#fgm#"/>
  <p:tag name="KSO_WM_DIAGRAM_GROUP_CODE" val="1"/>
  <p:tag name="KSO_WM_UNIT_INDEX" val="1_3_1"/>
  <p:tag name="KSO_WM_UNIT_TYPE" val="l_h_i"/>
</p:tagLst>
</file>

<file path=ppt/tags/tag478.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Lst>
</file>

<file path=ppt/tags/tag479.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81.xml><?xml version="1.0" encoding="utf-8"?>
<p:tagLst xmlns:p="http://schemas.openxmlformats.org/presentationml/2006/main">
  <p:tag name="KSO_WM_FIGMA_LIMIT" val=""/>
  <p:tag name="KSO_WM_FIGMA_SLIDE_GROUP" val="27"/>
  <p:tag name="KSO_WM_SLIDE_TYPE" val="text"/>
  <p:tag name="KSO_WM_TEMPLATE_SUBCATEGORY" val="29"/>
</p:tagLst>
</file>

<file path=ppt/tags/tag482.xml><?xml version="1.0" encoding="utf-8"?>
<p:tagLst xmlns:p="http://schemas.openxmlformats.org/presentationml/2006/main">
  <p:tag name="KSO_WM_BEAUTIFY_FLAG" val="#wm#"/>
  <p:tag name="KSO_WM_UNIT_INDEX" val="1"/>
  <p:tag name="KSO_WM_UNIT_TYPE" val="b"/>
</p:tagLst>
</file>

<file path=ppt/tags/tag483.xml><?xml version="1.0" encoding="utf-8"?>
<p:tagLst xmlns:p="http://schemas.openxmlformats.org/presentationml/2006/main">
  <p:tag name="KSO_WM_BEAUTIFY_FLAG" val="#wm#"/>
  <p:tag name="KSO_WM_UNIT_INDEX" val="1"/>
  <p:tag name="KSO_WM_UNIT_TYPE" val="a"/>
</p:tagLst>
</file>

<file path=ppt/tags/tag484.xml><?xml version="1.0" encoding="utf-8"?>
<p:tagLst xmlns:p="http://schemas.openxmlformats.org/presentationml/2006/main">
  <p:tag name="KSO_WM_FIGMA_LIMIT" val=""/>
  <p:tag name="KSO_WM_FIGMA_SLIDE_GROUP" val="1"/>
  <p:tag name="KSO_WM_SLIDE_TYPE" val="endPage"/>
  <p:tag name="KSO_WM_TEMPLATE_SUBCATEGORY" val="29"/>
</p:tagLst>
</file>

<file path=ppt/tags/tag485.xml><?xml version="1.0" encoding="utf-8"?>
<p:tagLst xmlns:p="http://schemas.openxmlformats.org/presentationml/2006/main">
  <p:tag name="KSO_WM_PRESENTATION_SOURCE" val="WPPAIGeneratePPT"/>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UNIT_INDEX" val="1"/>
  <p:tag name="KSO_WM_UNIT_TYPE" val="i"/>
</p:tagLst>
</file>

<file path=ppt/tags/tag64.xml><?xml version="1.0" encoding="utf-8"?>
<p:tagLst xmlns:p="http://schemas.openxmlformats.org/presentationml/2006/main">
  <p:tag name="KSO_WM_BEAUTIFY_FLAG" val="#wm#"/>
  <p:tag name="KSO_WM_UNIT_INDEX" val="2"/>
  <p:tag name="KSO_WM_UNIT_TYPE" val="i"/>
</p:tagLst>
</file>

<file path=ppt/tags/tag65.xml><?xml version="1.0" encoding="utf-8"?>
<p:tagLst xmlns:p="http://schemas.openxmlformats.org/presentationml/2006/main">
  <p:tag name="KSO_WM_BEAUTIFY_FLAG" val="#wm#"/>
  <p:tag name="KSO_WM_UNIT_INDEX" val="3"/>
  <p:tag name="KSO_WM_UNIT_TYPE" val="i"/>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BEAUTIFY_FLAG" val="#wm#"/>
  <p:tag name="KSO_WM_UNIT_INDEX" val="4"/>
  <p:tag name="KSO_WM_UNIT_TYPE" val="i"/>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UNIT_INDEX" val="1"/>
  <p:tag name="KSO_WM_UNIT_TYPE" val="a"/>
</p:tagLst>
</file>

<file path=ppt/tags/tag71.xml><?xml version="1.0" encoding="utf-8"?>
<p:tagLst xmlns:p="http://schemas.openxmlformats.org/presentationml/2006/main">
  <p:tag name="KSO_WM_BEAUTIFY_FLAG" val="#wm#"/>
  <p:tag name="KSO_WM_UNIT_INDEX" val="1"/>
  <p:tag name="KSO_WM_UNIT_SUBTYPE" val="b"/>
  <p:tag name="KSO_WM_UNIT_TYPE" val="f"/>
</p:tagLst>
</file>

<file path=ppt/tags/tag72.xml><?xml version="1.0" encoding="utf-8"?>
<p:tagLst xmlns:p="http://schemas.openxmlformats.org/presentationml/2006/main">
  <p:tag name="KSO_WM_BEAUTIFY_FLAG" val="#wm#"/>
  <p:tag name="KSO_WM_UNIT_INDEX" val="2"/>
  <p:tag name="KSO_WM_UNIT_SUBTYPE" val="c"/>
  <p:tag name="KSO_WM_UNIT_TYPE" val="f"/>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BEAUTIFY_FLAG" val="#wm#"/>
  <p:tag name="KSO_WM_UNIT_INDEX" val="1"/>
  <p:tag name="KSO_WM_UNIT_TYPE" val="i"/>
</p:tagLst>
</file>

<file path=ppt/tags/tag79.xml><?xml version="1.0" encoding="utf-8"?>
<p:tagLst xmlns:p="http://schemas.openxmlformats.org/presentationml/2006/main">
  <p:tag name="KSO_WM_BEAUTIFY_FLAG" val="#wm#"/>
  <p:tag name="KSO_WM_UNIT_INDEX" val="2"/>
  <p:tag name="KSO_WM_UNIT_TYPE" val="i"/>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BEAUTIFY_FLAG" val="#wm#"/>
  <p:tag name="KSO_WM_UNIT_INDEX" val="3"/>
  <p:tag name="KSO_WM_UNIT_TYPE" val="i"/>
</p:tagLst>
</file>

<file path=ppt/tags/tag83.xml><?xml version="1.0" encoding="utf-8"?>
<p:tagLst xmlns:p="http://schemas.openxmlformats.org/presentationml/2006/main">
  <p:tag name="KSO_WM_BEAUTIFY_FLAG" val="#wm#"/>
  <p:tag name="KSO_WM_UNIT_INDEX" val="4"/>
  <p:tag name="KSO_WM_UNIT_TYPE" val="i"/>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BEAUTIFY_FLAG" val="#wm#"/>
  <p:tag name="KSO_WM_UNIT_INDEX" val="1"/>
  <p:tag name="KSO_WM_UNIT_TYPE" val="a"/>
</p:tagLst>
</file>

<file path=ppt/tags/tag86.xml><?xml version="1.0" encoding="utf-8"?>
<p:tagLst xmlns:p="http://schemas.openxmlformats.org/presentationml/2006/main">
  <p:tag name="KSO_WM_BEAUTIFY_FLAG" val="#wm#"/>
  <p:tag name="KSO_WM_UNIT_INDEX" val="1"/>
  <p:tag name="KSO_WM_UNIT_TYPE" val="e"/>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职场科技风主题">
  <a:themeElements>
    <a:clrScheme name="">
      <a:dk1>
        <a:srgbClr val="000000"/>
      </a:dk1>
      <a:lt1>
        <a:srgbClr val="FFFFFF"/>
      </a:lt1>
      <a:dk2>
        <a:srgbClr val="010F40"/>
      </a:dk2>
      <a:lt2>
        <a:srgbClr val="EFEFEF"/>
      </a:lt2>
      <a:accent1>
        <a:srgbClr val="0296F8"/>
      </a:accent1>
      <a:accent2>
        <a:srgbClr val="BB72FB"/>
      </a:accent2>
      <a:accent3>
        <a:srgbClr val="7280FB"/>
      </a:accent3>
      <a:accent4>
        <a:srgbClr val="0342E1"/>
      </a:accent4>
      <a:accent5>
        <a:srgbClr val="643AF8"/>
      </a:accent5>
      <a:accent6>
        <a:srgbClr val="2538D9"/>
      </a:accent6>
      <a:hlink>
        <a:srgbClr val="E28835"/>
      </a:hlink>
      <a:folHlink>
        <a:srgbClr val="9D8874"/>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3157</Words>
  <Application>WPS 演示</Application>
  <PresentationFormat>宽屏</PresentationFormat>
  <Paragraphs>376</Paragraphs>
  <Slides>30</Slides>
  <Notes>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30</vt:i4>
      </vt:variant>
    </vt:vector>
  </HeadingPairs>
  <TitlesOfParts>
    <vt:vector size="40" baseType="lpstr">
      <vt:lpstr>Arial</vt:lpstr>
      <vt:lpstr>宋体</vt:lpstr>
      <vt:lpstr>Wingdings</vt:lpstr>
      <vt:lpstr>Wingdings</vt:lpstr>
      <vt:lpstr>微软雅黑</vt:lpstr>
      <vt:lpstr>Arial Unicode MS</vt:lpstr>
      <vt:lpstr>Calibri</vt:lpstr>
      <vt:lpstr>Microsoft YaHei UI</vt:lpstr>
      <vt:lpstr>WPS</vt:lpstr>
      <vt:lpstr>蓝色职场科技风主题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罗雄</cp:lastModifiedBy>
  <cp:revision>155</cp:revision>
  <dcterms:created xsi:type="dcterms:W3CDTF">2019-06-19T02:08:00Z</dcterms:created>
  <dcterms:modified xsi:type="dcterms:W3CDTF">2025-02-18T01:12:17Z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D3CC645972A84241A58DC014BEA5F4A1_11</vt:lpwstr>
  </property>
</Properties>
</file>